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52" autoAdjust="0"/>
  </p:normalViewPr>
  <p:slideViewPr>
    <p:cSldViewPr>
      <p:cViewPr varScale="1">
        <p:scale>
          <a:sx n="104" d="100"/>
          <a:sy n="104" d="100"/>
        </p:scale>
        <p:origin x="-18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C4016D-40BB-4759-B226-FDD34AE3834C}" type="datetimeFigureOut">
              <a:rPr lang="en-US" smtClean="0"/>
              <a:pPr/>
              <a:t>9/13/2010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F0C7C6-D482-4614-93E0-9AEAB49BE73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4016D-40BB-4759-B226-FDD34AE3834C}" type="datetimeFigureOut">
              <a:rPr lang="en-US" smtClean="0"/>
              <a:pPr/>
              <a:t>9/13/2010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F0C7C6-D482-4614-93E0-9AEAB49BE73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4016D-40BB-4759-B226-FDD34AE3834C}" type="datetimeFigureOut">
              <a:rPr lang="en-US" smtClean="0"/>
              <a:pPr/>
              <a:t>9/13/2010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F0C7C6-D482-4614-93E0-9AEAB49BE73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C4016D-40BB-4759-B226-FDD34AE3834C}" type="datetimeFigureOut">
              <a:rPr lang="en-US" smtClean="0"/>
              <a:pPr/>
              <a:t>9/13/2010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F0C7C6-D482-4614-93E0-9AEAB49BE73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C4016D-40BB-4759-B226-FDD34AE3834C}" type="datetimeFigureOut">
              <a:rPr lang="en-US" smtClean="0"/>
              <a:pPr/>
              <a:t>9/13/2010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F0C7C6-D482-4614-93E0-9AEAB49BE73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C4016D-40BB-4759-B226-FDD34AE3834C}" type="datetimeFigureOut">
              <a:rPr lang="en-US" smtClean="0"/>
              <a:pPr/>
              <a:t>9/13/2010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F0C7C6-D482-4614-93E0-9AEAB49BE73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C4016D-40BB-4759-B226-FDD34AE3834C}" type="datetimeFigureOut">
              <a:rPr lang="en-US" smtClean="0"/>
              <a:pPr/>
              <a:t>9/13/2010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F0C7C6-D482-4614-93E0-9AEAB49BE73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C4016D-40BB-4759-B226-FDD34AE3834C}" type="datetimeFigureOut">
              <a:rPr lang="en-US" smtClean="0"/>
              <a:pPr/>
              <a:t>9/13/2010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F0C7C6-D482-4614-93E0-9AEAB49BE73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C4016D-40BB-4759-B226-FDD34AE3834C}" type="datetimeFigureOut">
              <a:rPr lang="en-US" smtClean="0"/>
              <a:pPr/>
              <a:t>9/13/2010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F0C7C6-D482-4614-93E0-9AEAB49BE73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4016D-40BB-4759-B226-FDD34AE3834C}" type="datetimeFigureOut">
              <a:rPr lang="en-US" smtClean="0"/>
              <a:pPr/>
              <a:t>9/13/2010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F0C7C6-D482-4614-93E0-9AEAB49BE73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4016D-40BB-4759-B226-FDD34AE3834C}" type="datetimeFigureOut">
              <a:rPr lang="en-US" smtClean="0"/>
              <a:pPr/>
              <a:t>9/13/2010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F0C7C6-D482-4614-93E0-9AEAB49BE73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C4016D-40BB-4759-B226-FDD34AE3834C}" type="datetimeFigureOut">
              <a:rPr lang="en-US" smtClean="0"/>
              <a:pPr/>
              <a:t>9/13/2010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0C7C6-D482-4614-93E0-9AEAB49BE73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0"/>
            <a:ext cx="7772400" cy="914400"/>
          </a:xfrm>
        </p:spPr>
        <p:txBody>
          <a:bodyPr>
            <a:normAutofit fontScale="90000"/>
          </a:bodyPr>
          <a:lstStyle/>
          <a:p>
            <a:r>
              <a:rPr lang="en-US" sz="2200" b="1" dirty="0"/>
              <a:t>4   Basic Principles of Immunology</a:t>
            </a:r>
            <a:r>
              <a:rPr lang="en-US" dirty="0"/>
              <a:t/>
            </a:r>
            <a:br>
              <a:rPr lang="en-US" dirty="0"/>
            </a:br>
            <a:endParaRPr lang="en-US" dirty="0"/>
          </a:p>
        </p:txBody>
      </p:sp>
      <p:sp>
        <p:nvSpPr>
          <p:cNvPr id="3" name="Subtitle 2"/>
          <p:cNvSpPr>
            <a:spLocks noGrp="1"/>
          </p:cNvSpPr>
          <p:nvPr>
            <p:ph type="subTitle" idx="1"/>
          </p:nvPr>
        </p:nvSpPr>
        <p:spPr>
          <a:xfrm>
            <a:off x="152400" y="533400"/>
            <a:ext cx="8839200" cy="6096000"/>
          </a:xfrm>
        </p:spPr>
        <p:txBody>
          <a:bodyPr>
            <a:noAutofit/>
          </a:bodyPr>
          <a:lstStyle/>
          <a:p>
            <a:pPr algn="l"/>
            <a:r>
              <a:rPr lang="en-US" sz="1400" dirty="0">
                <a:solidFill>
                  <a:schemeClr val="tx1"/>
                </a:solidFill>
              </a:rPr>
              <a:t>I.         Natural or Nonspecific Immunity</a:t>
            </a:r>
          </a:p>
          <a:p>
            <a:pPr algn="l"/>
            <a:r>
              <a:rPr lang="en-US" sz="1400" dirty="0" smtClean="0">
                <a:solidFill>
                  <a:schemeClr val="tx1"/>
                </a:solidFill>
              </a:rPr>
              <a:t>	A</a:t>
            </a:r>
            <a:r>
              <a:rPr lang="en-US" sz="1400" dirty="0">
                <a:solidFill>
                  <a:schemeClr val="tx1"/>
                </a:solidFill>
              </a:rPr>
              <a:t>.     Antimicrobial Agents</a:t>
            </a:r>
          </a:p>
          <a:p>
            <a:pPr algn="l"/>
            <a:r>
              <a:rPr lang="en-US" sz="1400" dirty="0" smtClean="0">
                <a:solidFill>
                  <a:schemeClr val="tx1"/>
                </a:solidFill>
              </a:rPr>
              <a:t>	B</a:t>
            </a:r>
            <a:r>
              <a:rPr lang="en-US" sz="1400" dirty="0">
                <a:solidFill>
                  <a:schemeClr val="tx1"/>
                </a:solidFill>
              </a:rPr>
              <a:t>.     </a:t>
            </a:r>
            <a:r>
              <a:rPr lang="en-US" sz="1400" dirty="0" err="1">
                <a:solidFill>
                  <a:schemeClr val="tx1"/>
                </a:solidFill>
              </a:rPr>
              <a:t>Phagocytic</a:t>
            </a:r>
            <a:r>
              <a:rPr lang="en-US" sz="1400" dirty="0">
                <a:solidFill>
                  <a:schemeClr val="tx1"/>
                </a:solidFill>
              </a:rPr>
              <a:t> Cells</a:t>
            </a:r>
          </a:p>
          <a:p>
            <a:pPr algn="l"/>
            <a:r>
              <a:rPr lang="en-US" sz="1400" dirty="0" smtClean="0">
                <a:solidFill>
                  <a:schemeClr val="tx1"/>
                </a:solidFill>
              </a:rPr>
              <a:t>	C</a:t>
            </a:r>
            <a:r>
              <a:rPr lang="en-US" sz="1400" dirty="0">
                <a:solidFill>
                  <a:schemeClr val="tx1"/>
                </a:solidFill>
              </a:rPr>
              <a:t>.     </a:t>
            </a:r>
            <a:r>
              <a:rPr lang="en-US" sz="1400" dirty="0" err="1">
                <a:solidFill>
                  <a:schemeClr val="tx1"/>
                </a:solidFill>
              </a:rPr>
              <a:t>Nonphagocytic</a:t>
            </a:r>
            <a:r>
              <a:rPr lang="en-US" sz="1400" dirty="0">
                <a:solidFill>
                  <a:schemeClr val="tx1"/>
                </a:solidFill>
              </a:rPr>
              <a:t> Cells</a:t>
            </a:r>
          </a:p>
          <a:p>
            <a:pPr algn="l"/>
            <a:r>
              <a:rPr lang="en-US" sz="1400" dirty="0" smtClean="0">
                <a:solidFill>
                  <a:schemeClr val="tx1"/>
                </a:solidFill>
              </a:rPr>
              <a:t>	D</a:t>
            </a:r>
            <a:r>
              <a:rPr lang="en-US" sz="1400" dirty="0">
                <a:solidFill>
                  <a:schemeClr val="tx1"/>
                </a:solidFill>
              </a:rPr>
              <a:t>.     Natural Killer Cells</a:t>
            </a:r>
          </a:p>
          <a:p>
            <a:pPr algn="l"/>
            <a:r>
              <a:rPr lang="en-US" sz="1400" dirty="0" smtClean="0">
                <a:solidFill>
                  <a:schemeClr val="tx1"/>
                </a:solidFill>
              </a:rPr>
              <a:t>	E</a:t>
            </a:r>
            <a:r>
              <a:rPr lang="en-US" sz="1400" dirty="0">
                <a:solidFill>
                  <a:schemeClr val="tx1"/>
                </a:solidFill>
              </a:rPr>
              <a:t>.     Inflammation and Fever</a:t>
            </a:r>
          </a:p>
          <a:p>
            <a:pPr algn="l"/>
            <a:r>
              <a:rPr lang="en-US" sz="1400" dirty="0">
                <a:solidFill>
                  <a:schemeClr val="tx1"/>
                </a:solidFill>
              </a:rPr>
              <a:t>II.        Acquired or Adaptive Immunity</a:t>
            </a:r>
          </a:p>
          <a:p>
            <a:pPr algn="l"/>
            <a:r>
              <a:rPr lang="fr-FR" sz="1400" dirty="0" smtClean="0">
                <a:solidFill>
                  <a:schemeClr val="tx1"/>
                </a:solidFill>
              </a:rPr>
              <a:t>	A</a:t>
            </a:r>
            <a:r>
              <a:rPr lang="fr-FR" sz="1400" dirty="0">
                <a:solidFill>
                  <a:schemeClr val="tx1"/>
                </a:solidFill>
              </a:rPr>
              <a:t>.     </a:t>
            </a:r>
            <a:r>
              <a:rPr lang="fr-FR" sz="1400" dirty="0" smtClean="0">
                <a:solidFill>
                  <a:schemeClr val="tx1"/>
                </a:solidFill>
              </a:rPr>
              <a:t>Lymphocytes:  1</a:t>
            </a:r>
            <a:r>
              <a:rPr lang="fr-FR" sz="1400" dirty="0">
                <a:solidFill>
                  <a:schemeClr val="tx1"/>
                </a:solidFill>
              </a:rPr>
              <a:t>.      T </a:t>
            </a:r>
            <a:r>
              <a:rPr lang="fr-FR" sz="1400" dirty="0" err="1" smtClean="0">
                <a:solidFill>
                  <a:schemeClr val="tx1"/>
                </a:solidFill>
              </a:rPr>
              <a:t>cells</a:t>
            </a:r>
            <a:r>
              <a:rPr lang="fr-FR" sz="1400" dirty="0" smtClean="0">
                <a:solidFill>
                  <a:schemeClr val="tx1"/>
                </a:solidFill>
              </a:rPr>
              <a:t>		2</a:t>
            </a:r>
            <a:r>
              <a:rPr lang="fr-FR" sz="1400" dirty="0">
                <a:solidFill>
                  <a:schemeClr val="tx1"/>
                </a:solidFill>
              </a:rPr>
              <a:t>.      B </a:t>
            </a:r>
            <a:r>
              <a:rPr lang="fr-FR" sz="1400" dirty="0" err="1">
                <a:solidFill>
                  <a:schemeClr val="tx1"/>
                </a:solidFill>
              </a:rPr>
              <a:t>cells</a:t>
            </a:r>
            <a:endParaRPr lang="en-US" sz="1400" dirty="0">
              <a:solidFill>
                <a:schemeClr val="tx1"/>
              </a:solidFill>
            </a:endParaRPr>
          </a:p>
          <a:p>
            <a:pPr algn="l"/>
            <a:r>
              <a:rPr lang="en-US" sz="1400" dirty="0" smtClean="0">
                <a:solidFill>
                  <a:schemeClr val="tx1"/>
                </a:solidFill>
              </a:rPr>
              <a:t>	B</a:t>
            </a:r>
            <a:r>
              <a:rPr lang="en-US" sz="1400" dirty="0">
                <a:solidFill>
                  <a:schemeClr val="tx1"/>
                </a:solidFill>
              </a:rPr>
              <a:t>.     Major </a:t>
            </a:r>
            <a:r>
              <a:rPr lang="en-US" sz="1400" dirty="0" err="1">
                <a:solidFill>
                  <a:schemeClr val="tx1"/>
                </a:solidFill>
              </a:rPr>
              <a:t>Histocompatibility</a:t>
            </a:r>
            <a:r>
              <a:rPr lang="en-US" sz="1400" dirty="0">
                <a:solidFill>
                  <a:schemeClr val="tx1"/>
                </a:solidFill>
              </a:rPr>
              <a:t> Complex</a:t>
            </a:r>
          </a:p>
          <a:p>
            <a:pPr algn="l"/>
            <a:r>
              <a:rPr lang="en-US" sz="1400" dirty="0" smtClean="0">
                <a:solidFill>
                  <a:schemeClr val="tx1"/>
                </a:solidFill>
              </a:rPr>
              <a:t>	C</a:t>
            </a:r>
            <a:r>
              <a:rPr lang="en-US" sz="1400" dirty="0">
                <a:solidFill>
                  <a:schemeClr val="tx1"/>
                </a:solidFill>
              </a:rPr>
              <a:t>.     Antibodies</a:t>
            </a:r>
          </a:p>
          <a:p>
            <a:pPr algn="l"/>
            <a:r>
              <a:rPr lang="en-US" sz="1400" dirty="0">
                <a:solidFill>
                  <a:schemeClr val="tx1"/>
                </a:solidFill>
              </a:rPr>
              <a:t>III.      Overview of Cell- and Antibody-Mediated Immune Responses</a:t>
            </a:r>
          </a:p>
          <a:p>
            <a:pPr algn="l"/>
            <a:r>
              <a:rPr lang="en-US" sz="1400" dirty="0">
                <a:solidFill>
                  <a:schemeClr val="tx1"/>
                </a:solidFill>
              </a:rPr>
              <a:t>IV.      Vaccines</a:t>
            </a:r>
          </a:p>
          <a:p>
            <a:pPr marL="1257300" lvl="2" indent="-342900" algn="l">
              <a:buAutoNum type="alphaUcPeriod"/>
            </a:pPr>
            <a:r>
              <a:rPr lang="en-US" sz="1400" dirty="0" smtClean="0">
                <a:solidFill>
                  <a:schemeClr val="tx1"/>
                </a:solidFill>
              </a:rPr>
              <a:t>Cause </a:t>
            </a:r>
            <a:r>
              <a:rPr lang="en-US" sz="1400" dirty="0">
                <a:solidFill>
                  <a:schemeClr val="tx1"/>
                </a:solidFill>
              </a:rPr>
              <a:t>for Concern? New Vaccines for the Developing World? </a:t>
            </a:r>
            <a:endParaRPr lang="en-US" sz="1400" dirty="0" smtClean="0">
              <a:solidFill>
                <a:schemeClr val="tx1"/>
              </a:solidFill>
            </a:endParaRPr>
          </a:p>
          <a:p>
            <a:pPr marL="342900" indent="-342900" algn="l"/>
            <a:r>
              <a:rPr lang="en-US" sz="1400" dirty="0" smtClean="0">
                <a:solidFill>
                  <a:schemeClr val="tx1"/>
                </a:solidFill>
              </a:rPr>
              <a:t>V</a:t>
            </a:r>
            <a:r>
              <a:rPr lang="en-US" sz="1400" dirty="0">
                <a:solidFill>
                  <a:schemeClr val="tx1"/>
                </a:solidFill>
              </a:rPr>
              <a:t>.        Immune System Disorders</a:t>
            </a:r>
          </a:p>
          <a:p>
            <a:pPr algn="l"/>
            <a:r>
              <a:rPr lang="en-US" sz="1400" dirty="0" smtClean="0">
                <a:solidFill>
                  <a:schemeClr val="tx1"/>
                </a:solidFill>
              </a:rPr>
              <a:t>	A</a:t>
            </a:r>
            <a:r>
              <a:rPr lang="en-US" sz="1400" dirty="0">
                <a:solidFill>
                  <a:schemeClr val="tx1"/>
                </a:solidFill>
              </a:rPr>
              <a:t>.     Hypersensitivity</a:t>
            </a:r>
          </a:p>
          <a:p>
            <a:pPr algn="l"/>
            <a:r>
              <a:rPr lang="en-US" sz="1400" dirty="0" smtClean="0">
                <a:solidFill>
                  <a:schemeClr val="tx1"/>
                </a:solidFill>
              </a:rPr>
              <a:t>		1</a:t>
            </a:r>
            <a:r>
              <a:rPr lang="en-US" sz="1400" dirty="0">
                <a:solidFill>
                  <a:schemeClr val="tx1"/>
                </a:solidFill>
              </a:rPr>
              <a:t>.      Allergies</a:t>
            </a:r>
          </a:p>
          <a:p>
            <a:pPr algn="l"/>
            <a:r>
              <a:rPr lang="en-US" sz="1400" dirty="0" smtClean="0">
                <a:solidFill>
                  <a:schemeClr val="tx1"/>
                </a:solidFill>
              </a:rPr>
              <a:t>		2</a:t>
            </a:r>
            <a:r>
              <a:rPr lang="en-US" sz="1400" dirty="0">
                <a:solidFill>
                  <a:schemeClr val="tx1"/>
                </a:solidFill>
              </a:rPr>
              <a:t>.      Autoimmune Disorders</a:t>
            </a:r>
          </a:p>
          <a:p>
            <a:pPr algn="l"/>
            <a:r>
              <a:rPr lang="en-US" sz="1400" dirty="0" smtClean="0">
                <a:solidFill>
                  <a:schemeClr val="tx1"/>
                </a:solidFill>
              </a:rPr>
              <a:t>		3</a:t>
            </a:r>
            <a:r>
              <a:rPr lang="en-US" sz="1400" dirty="0">
                <a:solidFill>
                  <a:schemeClr val="tx1"/>
                </a:solidFill>
              </a:rPr>
              <a:t>.      </a:t>
            </a:r>
            <a:r>
              <a:rPr lang="en-US" sz="1400" dirty="0" err="1">
                <a:solidFill>
                  <a:schemeClr val="tx1"/>
                </a:solidFill>
              </a:rPr>
              <a:t>Immunodeficiencies</a:t>
            </a:r>
            <a:r>
              <a:rPr lang="en-US" sz="1400" dirty="0">
                <a:solidFill>
                  <a:schemeClr val="tx1"/>
                </a:solidFill>
              </a:rPr>
              <a:t> </a:t>
            </a:r>
            <a:r>
              <a:rPr lang="en-US" sz="1400" dirty="0" smtClean="0">
                <a:solidFill>
                  <a:schemeClr val="tx1"/>
                </a:solidFill>
              </a:rPr>
              <a:t> -     HIV </a:t>
            </a:r>
            <a:r>
              <a:rPr lang="en-US" sz="1400" dirty="0">
                <a:solidFill>
                  <a:schemeClr val="tx1"/>
                </a:solidFill>
              </a:rPr>
              <a:t>and AIDS</a:t>
            </a:r>
          </a:p>
          <a:p>
            <a:pPr algn="l"/>
            <a:r>
              <a:rPr lang="en-US" sz="1400" dirty="0">
                <a:solidFill>
                  <a:schemeClr val="tx1"/>
                </a:solidFill>
              </a:rPr>
              <a:t>VI.      Monoclonal Antibodies</a:t>
            </a:r>
          </a:p>
          <a:p>
            <a:pPr algn="l"/>
            <a:r>
              <a:rPr lang="en-US" sz="1400" dirty="0" smtClean="0">
                <a:solidFill>
                  <a:schemeClr val="tx1"/>
                </a:solidFill>
              </a:rPr>
              <a:t>	A</a:t>
            </a:r>
            <a:r>
              <a:rPr lang="en-US" sz="1400" dirty="0">
                <a:solidFill>
                  <a:schemeClr val="tx1"/>
                </a:solidFill>
              </a:rPr>
              <a:t>.     Biotech Revolution: Future of Monoclonal Antibody Production</a:t>
            </a:r>
          </a:p>
          <a:p>
            <a:pPr marL="400050" indent="-400050" algn="l">
              <a:buAutoNum type="romanUcPeriod" startAt="7"/>
            </a:pPr>
            <a:r>
              <a:rPr lang="en-US" sz="1400" dirty="0" smtClean="0">
                <a:solidFill>
                  <a:schemeClr val="tx1"/>
                </a:solidFill>
              </a:rPr>
              <a:t>Tools </a:t>
            </a:r>
            <a:r>
              <a:rPr lang="en-US" sz="1400" dirty="0">
                <a:solidFill>
                  <a:schemeClr val="tx1"/>
                </a:solidFill>
              </a:rPr>
              <a:t>of </a:t>
            </a:r>
            <a:r>
              <a:rPr lang="en-US" sz="1400" dirty="0" smtClean="0">
                <a:solidFill>
                  <a:schemeClr val="tx1"/>
                </a:solidFill>
              </a:rPr>
              <a:t>Immunology: A</a:t>
            </a:r>
            <a:r>
              <a:rPr lang="en-US" sz="1400" dirty="0">
                <a:solidFill>
                  <a:schemeClr val="tx1"/>
                </a:solidFill>
              </a:rPr>
              <a:t>.  </a:t>
            </a:r>
            <a:r>
              <a:rPr lang="en-US" sz="1400" dirty="0" smtClean="0">
                <a:solidFill>
                  <a:schemeClr val="tx1"/>
                </a:solidFill>
              </a:rPr>
              <a:t> Western Blotting </a:t>
            </a:r>
          </a:p>
          <a:p>
            <a:pPr marL="400050" indent="-400050" algn="l"/>
            <a:r>
              <a:rPr lang="en-US" sz="1400" dirty="0">
                <a:solidFill>
                  <a:schemeClr val="tx1"/>
                </a:solidFill>
              </a:rPr>
              <a:t>	</a:t>
            </a:r>
            <a:r>
              <a:rPr lang="en-US" sz="1400" dirty="0" smtClean="0">
                <a:solidFill>
                  <a:schemeClr val="tx1"/>
                </a:solidFill>
              </a:rPr>
              <a:t>		    B</a:t>
            </a:r>
            <a:r>
              <a:rPr lang="en-US" sz="1400" dirty="0">
                <a:solidFill>
                  <a:schemeClr val="tx1"/>
                </a:solidFill>
              </a:rPr>
              <a:t>.   </a:t>
            </a:r>
            <a:r>
              <a:rPr lang="en-US" sz="1400" dirty="0" smtClean="0">
                <a:solidFill>
                  <a:schemeClr val="tx1"/>
                </a:solidFill>
              </a:rPr>
              <a:t>Fluorescent </a:t>
            </a:r>
            <a:r>
              <a:rPr lang="en-US" sz="1400" dirty="0">
                <a:solidFill>
                  <a:schemeClr val="tx1"/>
                </a:solidFill>
              </a:rPr>
              <a:t>Antibody </a:t>
            </a:r>
            <a:r>
              <a:rPr lang="en-US" sz="1400" dirty="0" smtClean="0">
                <a:solidFill>
                  <a:schemeClr val="tx1"/>
                </a:solidFill>
              </a:rPr>
              <a:t>Technique</a:t>
            </a:r>
          </a:p>
          <a:p>
            <a:pPr marL="400050" indent="-400050" algn="l"/>
            <a:r>
              <a:rPr lang="en-US" sz="1400" dirty="0">
                <a:solidFill>
                  <a:schemeClr val="tx1"/>
                </a:solidFill>
              </a:rPr>
              <a:t>	</a:t>
            </a:r>
            <a:r>
              <a:rPr lang="en-US" sz="1400" dirty="0" smtClean="0">
                <a:solidFill>
                  <a:schemeClr val="tx1"/>
                </a:solidFill>
              </a:rPr>
              <a:t>		    C</a:t>
            </a:r>
            <a:r>
              <a:rPr lang="en-US" sz="1400" dirty="0">
                <a:solidFill>
                  <a:schemeClr val="tx1"/>
                </a:solidFill>
              </a:rPr>
              <a:t>. </a:t>
            </a:r>
            <a:r>
              <a:rPr lang="en-US" sz="1400" dirty="0" smtClean="0">
                <a:solidFill>
                  <a:schemeClr val="tx1"/>
                </a:solidFill>
              </a:rPr>
              <a:t>  Enzyme-Linked </a:t>
            </a:r>
            <a:r>
              <a:rPr lang="en-US" sz="1400" dirty="0" err="1">
                <a:solidFill>
                  <a:schemeClr val="tx1"/>
                </a:solidFill>
              </a:rPr>
              <a:t>Immunosorbent</a:t>
            </a:r>
            <a:r>
              <a:rPr lang="en-US" sz="1400" dirty="0">
                <a:solidFill>
                  <a:schemeClr val="tx1"/>
                </a:solidFill>
              </a:rPr>
              <a:t> Assay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415032"/>
            <a:ext cx="9144000" cy="51706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Palatino Linotype" pitchFamily="18" charset="0"/>
                <a:ea typeface="Times New Roman" pitchFamily="18" charset="0"/>
                <a:cs typeface="Times"/>
              </a:rPr>
              <a:t>III.      Overview of Cell and Antibody-Mediated Immune Responses</a:t>
            </a:r>
            <a:endParaRPr kumimoji="0" lang="en-U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b="0" i="0" u="sng" strike="noStrike" cap="none" normalizeH="0" baseline="0" dirty="0" smtClean="0">
                <a:ln>
                  <a:noFill/>
                </a:ln>
                <a:solidFill>
                  <a:schemeClr val="tx1"/>
                </a:solidFill>
                <a:effectLst/>
                <a:latin typeface="Palatino Linotype" pitchFamily="18" charset="0"/>
                <a:ea typeface="Times New Roman" pitchFamily="18" charset="0"/>
                <a:cs typeface="Times"/>
              </a:rPr>
              <a:t>A.     During the cell-mediated immune response </a:t>
            </a:r>
            <a:r>
              <a:rPr kumimoji="0" lang="en-US"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r>
              <a:rPr kumimoji="0" lang="en-US" b="1" i="0" u="sng" strike="noStrike" cap="none" normalizeH="0" baseline="0" dirty="0" smtClean="0">
                <a:ln>
                  <a:noFill/>
                </a:ln>
                <a:solidFill>
                  <a:schemeClr val="tx1"/>
                </a:solidFill>
                <a:effectLst/>
                <a:latin typeface="Palatino Linotype" pitchFamily="18" charset="0"/>
                <a:ea typeface="Times New Roman" pitchFamily="18" charset="0"/>
                <a:cs typeface="Times"/>
              </a:rPr>
              <a:t>Figure 4.23</a:t>
            </a:r>
            <a:r>
              <a:rPr kumimoji="0" lang="en-US"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1.      Virus invades cells of the body.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2.      Foreign antigens combine with MHC and form foreign antigen-MHC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(class I) complex that is displayed on surfaces of antigen-presenting cells.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3.      Specific T cells are activated by foreign antigen-MHC complex.</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4.      T-cell clone produced by cell division—some become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cytotoxic</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T cells.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5.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Cytotoxic</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T cells migrate to infection site.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6.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Cytotoxic</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cells secrete proteins that destroy target cells—those infected by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virus.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7.      Helper T cells secrete substances that attract macrophages and other cells 		         to help fight infection.</a:t>
            </a:r>
            <a:r>
              <a:rPr kumimoji="0" lang="en-US" sz="14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152400" y="310136"/>
            <a:ext cx="8839200" cy="60324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Tx/>
              <a:buAutoNum type="alphaUcPeriod" startAt="2"/>
              <a:tabLst/>
            </a:pPr>
            <a:r>
              <a:rPr kumimoji="0" lang="en-US" b="0" i="0" u="none" strike="noStrike" cap="none" normalizeH="0" baseline="0" dirty="0" smtClean="0">
                <a:ln>
                  <a:noFill/>
                </a:ln>
                <a:solidFill>
                  <a:schemeClr val="tx1"/>
                </a:solidFill>
                <a:effectLst/>
                <a:latin typeface="Palatino Linotype" pitchFamily="18" charset="0"/>
                <a:ea typeface="Times New Roman" pitchFamily="18" charset="0"/>
                <a:cs typeface="Times"/>
              </a:rPr>
              <a:t>During the antibody-mediated immune response (</a:t>
            </a:r>
            <a:r>
              <a:rPr kumimoji="0" lang="en-US" b="1" i="0" u="sng" strike="noStrike" cap="none" normalizeH="0" baseline="0" dirty="0" smtClean="0">
                <a:ln>
                  <a:noFill/>
                </a:ln>
                <a:solidFill>
                  <a:schemeClr val="tx1"/>
                </a:solidFill>
                <a:effectLst/>
                <a:latin typeface="Palatino Linotype" pitchFamily="18" charset="0"/>
                <a:ea typeface="Times New Roman" pitchFamily="18" charset="0"/>
                <a:cs typeface="Times"/>
              </a:rPr>
              <a:t>Figure 4.18</a:t>
            </a:r>
            <a:r>
              <a:rPr kumimoji="0" lang="en-US"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p>
          <a:p>
            <a:pPr marL="342900" marR="0" lvl="0" indent="-342900" algn="l" defTabSz="914400" rtl="0" eaLnBrk="1" fontAlgn="base" latinLnBrk="0" hangingPunct="1">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1.      A pathogen with a foreign antigen penetrates body.</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2.      Antigen-presenting cells (APCs) (for example, macrophages)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phagocytize</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(ingest) the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pathogen and display the antigen on their surface so they are recognized by the 	immune system.</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3.      The foreign antigen along with the MHC (antigen-MHC complex) is displayed on the 	surface of the phagocytes.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4.      Helper T cells bind with foreign antigen and become activated.</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5.      B cells display the antigen of the infecting microorganism to activated helper T cells.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6.      New B cells are produced through cell division.</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7.      B cells differentiate and become plasma cells.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8.      Plasma cells secrete antibodies.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9.      Antibodies attach to the pathogen.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10.    Antibody-pathogen complexes trigger the destruction of the pathogen by other cells and 	chemicals.</a:t>
            </a:r>
            <a:r>
              <a:rPr kumimoji="0" lang="en-US" sz="14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2400" y="257889"/>
            <a:ext cx="88392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l" defTabSz="914400" rtl="0" eaLnBrk="1" fontAlgn="base" latinLnBrk="0" hangingPunct="1">
              <a:lnSpc>
                <a:spcPct val="100000"/>
              </a:lnSpc>
              <a:spcBef>
                <a:spcPct val="0"/>
              </a:spcBef>
              <a:spcAft>
                <a:spcPct val="0"/>
              </a:spcAft>
              <a:buClrTx/>
              <a:buSzTx/>
              <a:buFontTx/>
              <a:buAutoNum type="romanUcPeriod" startAt="4"/>
              <a:tabLst/>
            </a:pPr>
            <a:r>
              <a:rPr kumimoji="0" lang="en-US" sz="2000" b="0" i="0" u="none" strike="noStrike" cap="none" normalizeH="0" baseline="0" dirty="0" smtClean="0">
                <a:ln>
                  <a:noFill/>
                </a:ln>
                <a:solidFill>
                  <a:schemeClr val="tx1"/>
                </a:solidFill>
                <a:effectLst/>
                <a:latin typeface="Palatino Linotype" pitchFamily="18" charset="0"/>
                <a:ea typeface="Times New Roman" pitchFamily="18" charset="0"/>
                <a:cs typeface="Times"/>
              </a:rPr>
              <a:t>Vaccines</a:t>
            </a:r>
          </a:p>
          <a:p>
            <a:pPr marL="514350" marR="0" lvl="0" indent="-514350" algn="l" defTabSz="914400" rtl="0" eaLnBrk="1" fontAlgn="base" latinLnBrk="0" hangingPunct="1">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  Provides active immunity (the full immune response) to a pathogen, which is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usually provided through exposure to a pathogen (naturally</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or artificially by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vaccination). </a:t>
            </a:r>
            <a:r>
              <a:rPr kumimoji="0" lang="en-US" sz="1600" b="1" i="0" u="sng" strike="noStrike" cap="none" normalizeH="0" baseline="0" dirty="0" smtClean="0">
                <a:ln>
                  <a:noFill/>
                </a:ln>
                <a:solidFill>
                  <a:schemeClr val="tx1"/>
                </a:solidFill>
                <a:effectLst/>
                <a:latin typeface="Palatino Linotype" pitchFamily="18" charset="0"/>
                <a:ea typeface="Times New Roman" pitchFamily="18" charset="0"/>
                <a:cs typeface="Times"/>
              </a:rPr>
              <a:t>Table 4.10</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lists some current vaccines.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1.      Protection by a vaccine occurs in several ways: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     Weakened virus (live, attenuated vaccine) that do not cause disease.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b)     Killed pathogens (inactivated vaccines). They cause an immune response 		      because the antigens are still present to cause an immune response. 			      Examples are the typhoid, whooping cough, and rabies vaccines.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c)      The toxin isolated from a pathogen can be modified to eliminate the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toxic properties of the substance; however, it still remains antigenic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toxoid</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vaccine). The tetanus vaccine is an example.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d)     Subunit vaccines are used to provide extra</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shield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against side effects. 		      Specific antigens from the pathogen are used in the vaccine. For 			      example, one coat protein from a virus will produce an immune 			      response. Do not stimulate the immune system as strongly as other 			      vaccines, but recombinant DNA technology is increasing their ability to 		      provide an immune response (mutations to increase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antigenecity</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and 	                        the response of the immune system).</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e)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Different antigens can be mixed to create a stronger immune response 		      and, thus, better protect the individual. These are called “multivalent 		      vaccines.”</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117159"/>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B.     Potential other developments in vaccine technology include:</a:t>
            </a:r>
          </a:p>
          <a:p>
            <a:pPr marL="0" marR="0" lvl="0" indent="0" algn="l" defTabSz="914400" rtl="0" eaLnBrk="1" fontAlgn="base" latinLnBrk="0" hangingPunct="1">
              <a:lnSpc>
                <a:spcPct val="100000"/>
              </a:lnSpc>
              <a:spcBef>
                <a:spcPct val="0"/>
              </a:spcBef>
              <a:spcAft>
                <a:spcPct val="0"/>
              </a:spcAft>
              <a:buClrTx/>
              <a:buSzTx/>
              <a:buFontTx/>
              <a:buNone/>
              <a:tabLst/>
            </a:pPr>
            <a:r>
              <a:rPr lang="en-US" sz="1600" dirty="0" smtClean="0">
                <a:latin typeface="Palatino Linotype" pitchFamily="18" charset="0"/>
                <a:ea typeface="Times New Roman" pitchFamily="18" charset="0"/>
                <a:cs typeface="Times"/>
              </a:rPr>
              <a:t>		1.     S</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mall synthetic peptides that elicit an immune response but lack parts that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cause side effects.</a:t>
            </a:r>
          </a:p>
          <a:p>
            <a:pPr marL="0" marR="0" lvl="0" indent="0" algn="l" defTabSz="914400" rtl="0" eaLnBrk="1" fontAlgn="base" latinLnBrk="0" hangingPunct="1">
              <a:lnSpc>
                <a:spcPct val="100000"/>
              </a:lnSpc>
              <a:spcBef>
                <a:spcPct val="0"/>
              </a:spcBef>
              <a:spcAft>
                <a:spcPct val="0"/>
              </a:spcAft>
              <a:buClrTx/>
              <a:buSzTx/>
              <a:buFontTx/>
              <a:buNone/>
              <a:tabLst/>
            </a:pPr>
            <a:r>
              <a:rPr lang="en-US" sz="1600" dirty="0" smtClean="0">
                <a:latin typeface="Palatino Linotype" pitchFamily="18" charset="0"/>
                <a:ea typeface="Times New Roman" pitchFamily="18" charset="0"/>
                <a:cs typeface="Times"/>
              </a:rPr>
              <a:t>		2.     Nucleic acid (DNA or RNA) vaccines made from the pathogens genome.  		        DNA is injected in the patient, gets incorporated in their genome, then 		        expressed to produce a polypeptide that can elicit an immune response.  		        DNA vaccines for HIV are in clinical trials).  </a:t>
            </a: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3.     Therapeutic</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vaccines for cancer cells which have altered </a:t>
            </a:r>
            <a:r>
              <a:rPr kumimoji="0" lang="en-US" sz="1600" b="0" i="0" u="none" strike="noStrike" cap="none" normalizeH="0" dirty="0" err="1" smtClean="0">
                <a:ln>
                  <a:noFill/>
                </a:ln>
                <a:solidFill>
                  <a:schemeClr val="tx1"/>
                </a:solidFill>
                <a:effectLst/>
                <a:latin typeface="Palatino Linotype" pitchFamily="18" charset="0"/>
                <a:ea typeface="Times New Roman" pitchFamily="18" charset="0"/>
                <a:cs typeface="Times"/>
              </a:rPr>
              <a:t>anitgens</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err="1" smtClean="0">
                <a:ln>
                  <a:noFill/>
                </a:ln>
                <a:solidFill>
                  <a:schemeClr val="tx1"/>
                </a:solidFill>
                <a:effectLst/>
                <a:latin typeface="Palatino Linotype" pitchFamily="18" charset="0"/>
                <a:ea typeface="Times New Roman" pitchFamily="18" charset="0"/>
                <a:cs typeface="Times"/>
              </a:rPr>
              <a:t>onn</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their 		         surface that can hide from the immune system.  Engineered antigens 		         specific for binding to tumor cells can elicit a strong immune.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4.     Production of edible vaccines in plants</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such as potato, tomato, and 		        banana. Such vaccines don’t require refrigeration and are intended for the 		       developing world.</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smtClean="0">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C.     Cause for Concern? New Vaccines for the Developing World?</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smtClean="0">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1.      Vaccines that are currently developed will be of great benefit in the 		         United States, but what about the developing world?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smtClean="0">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2.      Will vaccines for diseases in the developing world be developed? Will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those vaccines be tailored to places where refrigeration is not adequate? 		         Will those vaccines be distributed to those who need it quickly?</a:t>
            </a:r>
            <a:r>
              <a:rPr kumimoji="0" lang="en-US" sz="16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0" y="-27560"/>
            <a:ext cx="8915400" cy="6416947"/>
          </a:xfrm>
          <a:prstGeom prst="rect">
            <a:avLst/>
          </a:prstGeom>
          <a:noFill/>
          <a:ln w="9525">
            <a:noFill/>
            <a:miter lim="800000"/>
            <a:headEnd/>
            <a:tailEnd/>
          </a:ln>
          <a:effectLst/>
        </p:spPr>
        <p:txBody>
          <a:bodyPr vert="horz" wrap="square" lIns="685584" tIns="431664" rIns="1002984" bIns="177744" numCol="1" anchor="ctr" anchorCtr="0" compatLnSpc="1">
            <a:prstTxWarp prst="textNoShape">
              <a:avLst/>
            </a:prstTxWarp>
            <a:spAutoFit/>
          </a:bodyPr>
          <a:lstStyle/>
          <a:p>
            <a:pPr marL="514350" marR="0" lvl="0" indent="-514350" algn="l" defTabSz="914400" rtl="0" eaLnBrk="1" fontAlgn="base" latinLnBrk="0" hangingPunct="1">
              <a:lnSpc>
                <a:spcPct val="100000"/>
              </a:lnSpc>
              <a:spcBef>
                <a:spcPct val="0"/>
              </a:spcBef>
              <a:spcAft>
                <a:spcPct val="0"/>
              </a:spcAft>
              <a:buClrTx/>
              <a:buSzTx/>
              <a:tabLst/>
            </a:pPr>
            <a:endParaRPr kumimoji="0" lang="en-US"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514350" marR="0" lvl="0" indent="-514350" algn="l" defTabSz="914400" rtl="0" eaLnBrk="1" fontAlgn="base" latinLnBrk="0" hangingPunct="1">
              <a:lnSpc>
                <a:spcPct val="100000"/>
              </a:lnSpc>
              <a:spcBef>
                <a:spcPct val="0"/>
              </a:spcBef>
              <a:spcAft>
                <a:spcPct val="0"/>
              </a:spcAft>
              <a:buClrTx/>
              <a:buSzTx/>
              <a:tabLst/>
            </a:pPr>
            <a:endParaRPr lang="en-US" dirty="0" smtClean="0">
              <a:latin typeface="Palatino Linotype" pitchFamily="18" charset="0"/>
              <a:ea typeface="Times New Roman" pitchFamily="18" charset="0"/>
              <a:cs typeface="Times"/>
            </a:endParaRPr>
          </a:p>
          <a:p>
            <a:pPr marL="514350" marR="0" lvl="0" indent="-514350" algn="l" defTabSz="914400" rtl="0" eaLnBrk="1" fontAlgn="base" latinLnBrk="0" hangingPunct="1">
              <a:lnSpc>
                <a:spcPct val="100000"/>
              </a:lnSpc>
              <a:spcBef>
                <a:spcPct val="0"/>
              </a:spcBef>
              <a:spcAft>
                <a:spcPct val="0"/>
              </a:spcAft>
              <a:buClrTx/>
              <a:buSzTx/>
              <a:buAutoNum type="romanUcPeriod" startAt="5"/>
              <a:tabLst/>
            </a:pPr>
            <a:r>
              <a:rPr kumimoji="0" lang="en-US" sz="2000" b="0" i="0" u="none" strike="noStrike" cap="none" normalizeH="0" baseline="0" dirty="0" smtClean="0">
                <a:ln>
                  <a:noFill/>
                </a:ln>
                <a:solidFill>
                  <a:schemeClr val="tx1"/>
                </a:solidFill>
                <a:effectLst/>
                <a:latin typeface="Palatino Linotype" pitchFamily="18" charset="0"/>
                <a:ea typeface="Times New Roman" pitchFamily="18" charset="0"/>
                <a:cs typeface="Times"/>
              </a:rPr>
              <a:t>Immune System Disorders</a:t>
            </a:r>
          </a:p>
          <a:p>
            <a:pPr marL="514350" marR="0" lvl="0" indent="-514350" algn="l" defTabSz="914400" rtl="0" eaLnBrk="1" fontAlgn="base" latinLnBrk="0" hangingPunct="1">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400050" marR="0" lvl="0" indent="-400050" algn="l"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500" b="0" i="0" u="none" strike="noStrike" cap="none" normalizeH="0" baseline="0" dirty="0" smtClean="0">
                <a:ln>
                  <a:noFill/>
                </a:ln>
                <a:solidFill>
                  <a:schemeClr val="tx1"/>
                </a:solidFill>
                <a:effectLst/>
                <a:latin typeface="Palatino Linotype" pitchFamily="18" charset="0"/>
                <a:ea typeface="Times New Roman" pitchFamily="18" charset="0"/>
                <a:cs typeface="Times"/>
              </a:rPr>
              <a:t>There are occasions where the immune system is overactive and attacks  molecules</a:t>
            </a:r>
            <a:r>
              <a:rPr kumimoji="0" lang="en-US" sz="15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500" b="0" i="0" u="none" strike="noStrike" cap="none" normalizeH="0" baseline="0" dirty="0" smtClean="0">
                <a:ln>
                  <a:noFill/>
                </a:ln>
                <a:solidFill>
                  <a:schemeClr val="tx1"/>
                </a:solidFill>
                <a:effectLst/>
                <a:latin typeface="Palatino Linotype" pitchFamily="18" charset="0"/>
                <a:ea typeface="Times New Roman" pitchFamily="18" charset="0"/>
                <a:cs typeface="Times"/>
              </a:rPr>
              <a:t>and cells produced by the body.</a:t>
            </a:r>
            <a:endParaRPr kumimoji="0" lang="en-US" sz="15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500" dirty="0" smtClean="0">
                <a:latin typeface="Palatino Linotype" pitchFamily="18" charset="0"/>
                <a:ea typeface="Times New Roman" pitchFamily="18" charset="0"/>
                <a:cs typeface="Times"/>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1500" dirty="0" smtClean="0">
                <a:latin typeface="Palatino Linotype" pitchFamily="18" charset="0"/>
                <a:ea typeface="Times New Roman" pitchFamily="18" charset="0"/>
                <a:cs typeface="Times"/>
              </a:rPr>
              <a:t>        A</a:t>
            </a:r>
            <a:r>
              <a:rPr kumimoji="0" lang="en-US" sz="1500" b="0" i="0" u="none" strike="noStrike" cap="none" normalizeH="0" baseline="0" dirty="0" smtClean="0">
                <a:ln>
                  <a:noFill/>
                </a:ln>
                <a:solidFill>
                  <a:schemeClr val="tx1"/>
                </a:solidFill>
                <a:effectLst/>
                <a:latin typeface="Palatino Linotype" pitchFamily="18" charset="0"/>
                <a:ea typeface="Times New Roman" pitchFamily="18" charset="0"/>
                <a:cs typeface="Times"/>
              </a:rPr>
              <a:t>.     Hypersensitivity.</a:t>
            </a:r>
            <a:endParaRPr kumimoji="0" lang="en-US" sz="15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Palatino Linotype" pitchFamily="18" charset="0"/>
                <a:ea typeface="Times New Roman" pitchFamily="18" charset="0"/>
                <a:cs typeface="Times"/>
              </a:rPr>
              <a:t>	1.  Allergies.</a:t>
            </a:r>
            <a:endParaRPr kumimoji="0" lang="en-US" sz="15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5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500" b="0" i="0" u="none" strike="noStrike" cap="none" normalizeH="0" baseline="0" dirty="0" smtClean="0">
                <a:ln>
                  <a:noFill/>
                </a:ln>
                <a:solidFill>
                  <a:schemeClr val="tx1"/>
                </a:solidFill>
                <a:effectLst/>
                <a:latin typeface="Palatino Linotype" pitchFamily="18" charset="0"/>
                <a:ea typeface="Times New Roman" pitchFamily="18" charset="0"/>
                <a:cs typeface="Times"/>
              </a:rPr>
              <a:t>a)  Occur in response to food, insect stings, antibiotics, and plant oils </a:t>
            </a:r>
            <a:r>
              <a:rPr kumimoji="0" lang="en-US" sz="15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500" b="0" i="0" u="none" strike="noStrike" cap="none" normalizeH="0" baseline="0" dirty="0" smtClean="0">
                <a:ln>
                  <a:noFill/>
                </a:ln>
                <a:solidFill>
                  <a:schemeClr val="tx1"/>
                </a:solidFill>
                <a:effectLst/>
                <a:latin typeface="Palatino Linotype" pitchFamily="18" charset="0"/>
                <a:ea typeface="Times New Roman" pitchFamily="18" charset="0"/>
                <a:cs typeface="Times"/>
              </a:rPr>
              <a:t>(e.g. poison ivy).</a:t>
            </a:r>
            <a:endParaRPr kumimoji="0" lang="en-US" sz="15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Palatino Linotype" pitchFamily="18" charset="0"/>
                <a:ea typeface="Times New Roman" pitchFamily="18" charset="0"/>
                <a:cs typeface="Times"/>
              </a:rPr>
              <a:t>	     b)  Antigens that cause the allergic response are called “allergens.”</a:t>
            </a:r>
            <a:endParaRPr kumimoji="0" lang="en-US" sz="15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Palatino Linotype" pitchFamily="18" charset="0"/>
                <a:ea typeface="Times New Roman" pitchFamily="18" charset="0"/>
                <a:cs typeface="Times"/>
              </a:rPr>
              <a:t>	     c)   Two types of immune responses to allergens:</a:t>
            </a:r>
            <a:endParaRPr kumimoji="0" lang="en-US" sz="15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1500" dirty="0" smtClean="0">
                <a:latin typeface="Palatino Linotype" pitchFamily="18" charset="0"/>
                <a:ea typeface="Times New Roman" pitchFamily="18" charset="0"/>
                <a:cs typeface="Times"/>
              </a:rPr>
              <a:t>	           </a:t>
            </a:r>
            <a:r>
              <a:rPr kumimoji="0" lang="en-US" sz="1500" b="0" i="0" u="none" strike="noStrike" cap="none" normalizeH="0" baseline="0" dirty="0" smtClean="0">
                <a:ln>
                  <a:noFill/>
                </a:ln>
                <a:solidFill>
                  <a:schemeClr val="tx1"/>
                </a:solidFill>
                <a:effectLst/>
                <a:latin typeface="Palatino Linotype" pitchFamily="18" charset="0"/>
                <a:ea typeface="Times New Roman" pitchFamily="18" charset="0"/>
                <a:cs typeface="Times"/>
              </a:rPr>
              <a:t>(1)   Cell-mediated allergy—mediated by T cells and macrophages in 		response to contact with plant oils, chemicals, and latex, which 		bind to cell membrane proteins in cells that make up the skin. 		Delayed response.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5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5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500" b="0" i="0" u="none" strike="noStrike" cap="none" normalizeH="0" baseline="0" dirty="0" smtClean="0">
                <a:ln>
                  <a:noFill/>
                </a:ln>
                <a:solidFill>
                  <a:schemeClr val="tx1"/>
                </a:solidFill>
                <a:effectLst/>
                <a:latin typeface="Palatino Linotype" pitchFamily="18" charset="0"/>
                <a:ea typeface="Times New Roman" pitchFamily="18" charset="0"/>
                <a:cs typeface="Times"/>
              </a:rPr>
              <a:t>(2)    Antibody-mediated allergy—induces hay fever, asthma, and 		reactions to insect stings. </a:t>
            </a:r>
            <a:r>
              <a:rPr kumimoji="0" lang="en-US" sz="15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IgE</a:t>
            </a:r>
            <a:r>
              <a:rPr kumimoji="0" lang="en-US" sz="1500" b="0" i="0" u="none" strike="noStrike" cap="none" normalizeH="0" baseline="0" dirty="0" smtClean="0">
                <a:ln>
                  <a:noFill/>
                </a:ln>
                <a:solidFill>
                  <a:schemeClr val="tx1"/>
                </a:solidFill>
                <a:effectLst/>
                <a:latin typeface="Palatino Linotype" pitchFamily="18" charset="0"/>
                <a:ea typeface="Times New Roman" pitchFamily="18" charset="0"/>
                <a:cs typeface="Times"/>
              </a:rPr>
              <a:t> is made and binds to </a:t>
            </a:r>
            <a:r>
              <a:rPr kumimoji="0" lang="en-US" sz="15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basophils</a:t>
            </a:r>
            <a:r>
              <a:rPr kumimoji="0" lang="en-US" sz="1500" b="0" i="0" u="none" strike="noStrike" cap="none" normalizeH="0" baseline="0" dirty="0" smtClean="0">
                <a:ln>
                  <a:noFill/>
                </a:ln>
                <a:solidFill>
                  <a:schemeClr val="tx1"/>
                </a:solidFill>
                <a:effectLst/>
                <a:latin typeface="Palatino Linotype" pitchFamily="18" charset="0"/>
                <a:ea typeface="Times New Roman" pitchFamily="18" charset="0"/>
                <a:cs typeface="Times"/>
              </a:rPr>
              <a:t> 		and mast cells, causing the release of histamine. Treated with 		antihistamine drugs, steroid hormones, or desensitization 		treatments.</a:t>
            </a:r>
            <a:endParaRPr kumimoji="0" lang="en-US" sz="15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643840"/>
            <a:ext cx="9144000" cy="3970124"/>
          </a:xfrm>
          <a:prstGeom prst="rect">
            <a:avLst/>
          </a:prstGeom>
          <a:noFill/>
          <a:ln w="9525">
            <a:noFill/>
            <a:miter lim="800000"/>
            <a:headEnd/>
            <a:tailEnd/>
          </a:ln>
          <a:effectLst/>
        </p:spPr>
        <p:txBody>
          <a:bodyPr vert="horz" wrap="square" lIns="685584" tIns="431664" rIns="1002984" bIns="177744"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startAt="2"/>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Autoimmune Disorders</a:t>
            </a:r>
          </a:p>
          <a:p>
            <a:pPr marL="342900" marR="0" lvl="0" indent="-342900" algn="l" defTabSz="914400" rtl="0" eaLnBrk="1" fontAlgn="base" latinLnBrk="0" hangingPunct="1">
              <a:lnSpc>
                <a:spcPct val="100000"/>
              </a:lnSpc>
              <a:spcBef>
                <a:spcPct val="0"/>
              </a:spcBef>
              <a:spcAft>
                <a:spcPct val="0"/>
              </a:spcAft>
              <a:buClrTx/>
              <a:buSzTx/>
              <a:tabLst/>
            </a:pPr>
            <a:endParaRPr lang="en-US" sz="1000" dirty="0" smtClean="0">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smtClean="0">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     When the immune system malfunctions and attacks the body’s own cells.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b)     Two types of autoimmune disorders: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(1)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Cytotoxic</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hypersensitivity—the immune system attacks itself.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IgM</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or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IgG</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antibodies mistake the body’s own cells for invaders, bind to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the cells, and the cells are destroyed by phagocytes or killer cells.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Grave’s disease and Hashimoto’s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thyroiditis</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are examples.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smtClean="0">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(2)    Immune-complex hypersensitivity—circulating molecules are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attacked. Antibodies attach to antigens in the blood, and the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antigens are then either removed from the blood or lodge in tissue, 	        causing an inflammatory response. Lupus is an example.</a:t>
            </a:r>
            <a:r>
              <a:rPr kumimoji="0" lang="en-US" sz="16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1331745"/>
            <a:ext cx="91440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3.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Immunodeficiencies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smtClean="0">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     Occurs when the immune system is unable to function at a proper level, and is 	        defined by what is causing the deficiency (</a:t>
            </a:r>
            <a:r>
              <a:rPr kumimoji="0" lang="en-US" sz="1600" b="1" i="0" u="sng" strike="noStrike" cap="none" normalizeH="0" baseline="0" dirty="0" smtClean="0">
                <a:ln>
                  <a:noFill/>
                </a:ln>
                <a:solidFill>
                  <a:schemeClr val="tx1"/>
                </a:solidFill>
                <a:effectLst/>
                <a:latin typeface="Palatino Linotype" pitchFamily="18" charset="0"/>
                <a:ea typeface="Times New Roman" pitchFamily="18" charset="0"/>
                <a:cs typeface="Times"/>
              </a:rPr>
              <a:t>Table 4.12</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b)     HIV and AIDS.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(1)    Caused by a retrovirus (</a:t>
            </a:r>
            <a:r>
              <a:rPr kumimoji="0" lang="en-US" sz="1600" b="1" i="0" u="sng" strike="noStrike" cap="none" normalizeH="0" baseline="0" dirty="0" smtClean="0">
                <a:ln>
                  <a:noFill/>
                </a:ln>
                <a:solidFill>
                  <a:schemeClr val="tx1"/>
                </a:solidFill>
                <a:effectLst/>
                <a:latin typeface="Palatino Linotype" pitchFamily="18" charset="0"/>
                <a:ea typeface="Times New Roman" pitchFamily="18" charset="0"/>
                <a:cs typeface="Times"/>
              </a:rPr>
              <a:t>Figure 4.24</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that binds to and attacks CD4 T cells.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(2)    The virus enters the cell and releases its RNA genome and the enzyme reverse 	  	transcriptase, which makes DNA from the RNA (</a:t>
            </a:r>
            <a:r>
              <a:rPr kumimoji="0" lang="en-US" sz="1600" b="1" i="0" u="sng" strike="noStrike" cap="none" normalizeH="0" baseline="0" dirty="0" smtClean="0">
                <a:ln>
                  <a:noFill/>
                </a:ln>
                <a:solidFill>
                  <a:schemeClr val="tx1"/>
                </a:solidFill>
                <a:effectLst/>
                <a:latin typeface="Palatino Linotype" pitchFamily="18" charset="0"/>
                <a:ea typeface="Times New Roman" pitchFamily="18" charset="0"/>
                <a:cs typeface="Times"/>
              </a:rPr>
              <a:t>Figure 4.25</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(3)    The DNA integrates into the host genome and can lie dormant for years.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(4)    The virus becomes active and reproduces, eventually killing CD4 T cells and 	                  weakening the immune response.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(5)    The immune system cannot attack HIV because HIV cannot be recognized 		inside of cells, the coat proteins of the virus mutate rapidly to allow HIV to 		evade the immune system, and other properties described in </a:t>
            </a:r>
            <a:r>
              <a:rPr kumimoji="0" lang="en-US" sz="1600" b="1" i="0" u="sng" strike="noStrike" cap="none" normalizeH="0" baseline="0" dirty="0" smtClean="0">
                <a:ln>
                  <a:noFill/>
                </a:ln>
                <a:solidFill>
                  <a:schemeClr val="tx1"/>
                </a:solidFill>
                <a:effectLst/>
                <a:latin typeface="Palatino Linotype" pitchFamily="18" charset="0"/>
                <a:ea typeface="Times New Roman" pitchFamily="18" charset="0"/>
                <a:cs typeface="Times"/>
              </a:rPr>
              <a:t>Table 4.13</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52400" y="685800"/>
            <a:ext cx="88392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514350" marR="0" lvl="0" indent="-514350" algn="l" defTabSz="914400" rtl="0" eaLnBrk="1" fontAlgn="base" latinLnBrk="0" hangingPunct="1">
              <a:lnSpc>
                <a:spcPct val="100000"/>
              </a:lnSpc>
              <a:spcBef>
                <a:spcPct val="0"/>
              </a:spcBef>
              <a:spcAft>
                <a:spcPct val="0"/>
              </a:spcAft>
              <a:buClrTx/>
              <a:buSzTx/>
              <a:buFontTx/>
              <a:buAutoNum type="romanUcPeriod" startAt="6"/>
              <a:tabLst/>
            </a:pPr>
            <a:r>
              <a:rPr kumimoji="0" lang="en-US" sz="2000" b="0" i="0" u="none" strike="noStrike" cap="none" normalizeH="0" baseline="0" dirty="0" smtClean="0">
                <a:ln>
                  <a:noFill/>
                </a:ln>
                <a:solidFill>
                  <a:schemeClr val="tx1"/>
                </a:solidFill>
                <a:effectLst/>
                <a:latin typeface="Palatino Linotype" pitchFamily="18" charset="0"/>
                <a:ea typeface="Times New Roman" pitchFamily="18" charset="0"/>
                <a:cs typeface="Times"/>
              </a:rPr>
              <a:t>Monoclonal Antibodies</a:t>
            </a:r>
          </a:p>
          <a:p>
            <a:pPr marL="514350" marR="0" lvl="0" indent="-514350" algn="l" defTabSz="914400" rtl="0" eaLnBrk="1" fontAlgn="base" latinLnBrk="0" hangingPunct="1">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smtClean="0">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     Antibodies are used in biotechnology to detect diseases, as therapeutic agents, and 	tools in research. They can be produced in the laboratory against specific antigens, 	usually by a laboratory animal like a mouse.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smtClean="0">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B.     Antibodies can be: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1.      Polyclonal—a mixture of different antibodies having different specificities to the	         molecule of interest.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2.      Monoclonal—a mixture of one antibody that is specific for only one antigen.</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smtClean="0">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C.     Monoclonal antibodies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MAbs</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)are produced in this fashion:</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1.      Mice are injected with the antigen,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whch</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elicits an immune response in the mice.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2.      The mouse’s spleen is removed, and B cells harvested.</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3.      The B cells are fused with cancer cells (usually a myeloma cell that would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become a B cell) that will divide indefinitely and also mass-produce antibodies.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The fused cell is now called a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hybridoma</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4.      The cells are separated and screened for production of the proper antibody.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5.      The correct cell is obtained and its antibodies used.</a:t>
            </a:r>
            <a:r>
              <a:rPr kumimoji="0" lang="en-US" sz="16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1691671"/>
            <a:ext cx="89916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D.     Monoclonal</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antibodies have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many uses in biotechnology, such as in 		         immunoassays that detect molecules; therapeutic treatments such as possibly 	         aiding in cancer treatments; and in protein purification (called “affinity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purification”) that can remove one protein from a mixture.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smtClean="0">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E.     Biotech Revolution: Future of Monoclonal Antibody Production</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340041"/>
            <a:ext cx="9144000" cy="5509007"/>
          </a:xfrm>
          <a:prstGeom prst="rect">
            <a:avLst/>
          </a:prstGeom>
          <a:noFill/>
          <a:ln w="9525">
            <a:noFill/>
            <a:miter lim="800000"/>
            <a:headEnd/>
            <a:tailEnd/>
          </a:ln>
          <a:effectLst/>
        </p:spPr>
        <p:txBody>
          <a:bodyPr vert="horz" wrap="square" lIns="1002984" tIns="431664" rIns="685584" bIns="177744"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Palatino Linotype" pitchFamily="18" charset="0"/>
                <a:ea typeface="Times New Roman" pitchFamily="18" charset="0"/>
                <a:cs typeface="Times"/>
              </a:rPr>
              <a:t>VII.     Tools of Immunology</a:t>
            </a:r>
            <a:endParaRPr kumimoji="0" lang="en-US" sz="20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000" dirty="0" smtClean="0">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     Western Blotting (</a:t>
            </a:r>
            <a:r>
              <a:rPr kumimoji="0" lang="en-US" sz="1600" b="1" i="0" u="sng" strike="noStrike" cap="none" normalizeH="0" baseline="0" dirty="0" smtClean="0">
                <a:ln>
                  <a:noFill/>
                </a:ln>
                <a:solidFill>
                  <a:schemeClr val="tx1"/>
                </a:solidFill>
                <a:effectLst/>
                <a:latin typeface="Palatino Linotype" pitchFamily="18" charset="0"/>
                <a:ea typeface="Times New Roman" pitchFamily="18" charset="0"/>
                <a:cs typeface="Times"/>
              </a:rPr>
              <a:t>Figure 4.26</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1.      A technique used to detect a specific protein that is mixed 			with other proteins.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2.      This is performed in a manner similar to Southern blotting.</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3.      The Western blot is performed in the following steps: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     Sodium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dodecyl</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sulfate (SDS)-</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polyacrylamide</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gel 			electrophoresis is conducted to separate proteins by size.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b)     The proteins migrate into the gel, and the distance they 			move is inversely proportional to their size.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c)      The gel is blotted in a manner similar to Southern 			blotting so that the protein bands are transferred to a 			membrane.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d)     The membrane is soaked in monoclonal antibodies that 			are detected with a labeled secondary antibody that binds to 			the primary monoclonal antibody.</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e)     The membrane is washed, and the places where proteins 		have bound with antibody are visible and show up as bands 			on the membrane.</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28600" y="845779"/>
            <a:ext cx="8763000"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Palatino Linotype" pitchFamily="18" charset="0"/>
                <a:ea typeface="Times New Roman" pitchFamily="18" charset="0"/>
                <a:cs typeface="Times"/>
              </a:rPr>
              <a:t>I.         Natural or Nonspecific Immunity</a:t>
            </a: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  Rapid way for the body to fight off organisms before the specific mechanisms of 	      acquired immunity are activated (Figure 4.1, Table 4.1).</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B.     Physical barriers are present, such as: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1.      Skin and mucous membranes, which block entry of pathogens.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2.      Sweat gland and tear duct secretions that contain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lysozyme</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3.      Blinking bathes eyes in tears that wash away pathogens.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4.      Perspiration is acidic and prevents growth of microorganisms.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5.      Stomach acid and other digestive enzymes.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6.      Cilia in the respiratory tract. </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228600" y="1600200"/>
            <a:ext cx="8686800"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Tx/>
              <a:buAutoNum type="alphaUcPeriod" startAt="2"/>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Fluorescent Antibody Technique</a:t>
            </a:r>
          </a:p>
          <a:p>
            <a:pPr marL="342900" marR="0" lvl="0" indent="-342900" algn="l" defTabSz="914400" rtl="0" eaLnBrk="1" fontAlgn="base" latinLnBrk="0" hangingPunct="1">
              <a:lnSpc>
                <a:spcPct val="100000"/>
              </a:lnSpc>
              <a:spcBef>
                <a:spcPct val="0"/>
              </a:spcBef>
              <a:spcAft>
                <a:spcPct val="0"/>
              </a:spcAft>
              <a:buClrTx/>
              <a:buSzTx/>
              <a:buFontTx/>
              <a:buAutoNum type="alphaUcPeriod" startAt="2"/>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1.      Also called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immunofluorescence</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microscopy, detects antigens in cells or tissues 	         that are bound to a microscope slide.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2.      Uses a fluorescent tag that is bound to an antibody that is detected with a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fluorescent microscope.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3.      The most common tag is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fluorescein</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isothiocyanate</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(FITC).</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4.      Two major methods (</a:t>
            </a:r>
            <a:r>
              <a:rPr kumimoji="0" lang="en-US" sz="1600" b="1" i="0" u="sng" strike="noStrike" cap="none" normalizeH="0" baseline="0" dirty="0" smtClean="0">
                <a:ln>
                  <a:noFill/>
                </a:ln>
                <a:solidFill>
                  <a:schemeClr val="tx1"/>
                </a:solidFill>
                <a:effectLst/>
                <a:latin typeface="Palatino Linotype" pitchFamily="18" charset="0"/>
                <a:ea typeface="Times New Roman" pitchFamily="18" charset="0"/>
                <a:cs typeface="Times"/>
              </a:rPr>
              <a:t>Figure 4.27</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     Direct assay—fluorescent antibodies are attached directly to the cell 		surface. This way examines tissues for infection.</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b)     Indirect assay—unlabeled antibodies are first applied, followed by a 		secondary fluorescent antibody specific to the unlabeled antibody. Can 		detect whether antibodies are produced in response to an infection.</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152400" y="486996"/>
            <a:ext cx="8763000"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C.     Enzyme-Linked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Immunosorbent</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Assay (</a:t>
            </a:r>
            <a:r>
              <a:rPr kumimoji="0" lang="en-US" sz="1600" b="1" i="0" u="sng" strike="noStrike" cap="none" normalizeH="0" baseline="0" dirty="0" smtClean="0">
                <a:ln>
                  <a:noFill/>
                </a:ln>
                <a:solidFill>
                  <a:schemeClr val="tx1"/>
                </a:solidFill>
                <a:effectLst/>
                <a:latin typeface="Palatino Linotype" pitchFamily="18" charset="0"/>
                <a:ea typeface="Times New Roman" pitchFamily="18" charset="0"/>
                <a:cs typeface="Times" charset="0"/>
              </a:rPr>
              <a:t>Figure 4.28</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smtClean="0">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1.      Detects specific proteins, usually antibodies, in serum, and is extremely specific.</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2.      The label for the antibody is an enzyme that can catalyze a chemical reaction.</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3.      The steps of an ELISA are: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     Bind the antigen to a plastic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microplate</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b)     Wash the wells of the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microplate</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and add serum sample, so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antibodies can react to the antigen if they are made.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c)      Wash wells and add a secondary antibody specific for the antibody in 		         the serum to the plate. This antibody is labeled with the enzyme.</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d)     Wash the wells and treat the plate with the enzyme’s substrate.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e)     A color change is a positive result, which can be quantified based on 		        the intensity of color developed.</a:t>
            </a:r>
            <a:r>
              <a:rPr kumimoji="0" lang="en-US" sz="16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65191"/>
            <a:ext cx="9144000" cy="6564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2563"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C.     Antimicrobial Agents</a:t>
            </a:r>
            <a:endParaRPr kumimoji="0" lang="en-US" sz="900" b="0" i="0" u="none" strike="noStrike" cap="none" normalizeH="0" baseline="0" dirty="0" smtClean="0">
              <a:ln>
                <a:noFill/>
              </a:ln>
              <a:solidFill>
                <a:schemeClr val="tx1"/>
              </a:solidFill>
              <a:effectLst/>
              <a:latin typeface="Arial" pitchFamily="34" charset="0"/>
            </a:endParaRPr>
          </a:p>
          <a:p>
            <a:pPr marL="0" marR="0" lvl="0" indent="182563"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1.      Act to deter or destroy microorganisms. Examples include:</a:t>
            </a:r>
            <a:endParaRPr kumimoji="0" lang="en-US" sz="1400" b="0" i="0" u="none" strike="noStrike" cap="none" normalizeH="0" baseline="0" dirty="0" smtClean="0">
              <a:ln>
                <a:noFill/>
              </a:ln>
              <a:solidFill>
                <a:schemeClr val="tx1"/>
              </a:solidFill>
              <a:effectLst/>
              <a:latin typeface="Arial" pitchFamily="34" charset="0"/>
            </a:endParaRPr>
          </a:p>
          <a:p>
            <a:pPr marL="0" marR="0" lvl="0" indent="182563"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p>
          <a:p>
            <a:pPr marL="0" marR="0" lvl="0" indent="182563" algn="l" defTabSz="914400" rtl="0" eaLnBrk="0" fontAlgn="base" latinLnBrk="0" hangingPunct="0">
              <a:lnSpc>
                <a:spcPct val="100000"/>
              </a:lnSpc>
              <a:spcBef>
                <a:spcPct val="0"/>
              </a:spcBef>
              <a:spcAft>
                <a:spcPct val="0"/>
              </a:spcAft>
              <a:buClrTx/>
              <a:buSzTx/>
              <a:buFontTx/>
              <a:buNone/>
              <a:tabLst/>
            </a:pPr>
            <a:r>
              <a:rPr lang="en-US" sz="1400" dirty="0">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2.      Interferon (</a:t>
            </a:r>
            <a:r>
              <a:rPr kumimoji="0" lang="en-US" sz="1400" b="1" i="0" u="sng" strike="noStrike" cap="none" normalizeH="0" baseline="0" dirty="0" smtClean="0">
                <a:ln>
                  <a:noFill/>
                </a:ln>
                <a:solidFill>
                  <a:schemeClr val="tx1"/>
                </a:solidFill>
                <a:effectLst/>
                <a:latin typeface="Palatino Linotype" pitchFamily="18" charset="0"/>
                <a:ea typeface="Times New Roman" pitchFamily="18" charset="0"/>
                <a:cs typeface="Times"/>
              </a:rPr>
              <a:t>Figure 4.2</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endParaRPr kumimoji="0" lang="en-US" sz="1400" b="0" i="0" u="none" strike="noStrike" cap="none" normalizeH="0" baseline="0" dirty="0" smtClean="0">
              <a:ln>
                <a:noFill/>
              </a:ln>
              <a:solidFill>
                <a:schemeClr val="tx1"/>
              </a:solidFill>
              <a:effectLst/>
              <a:latin typeface="Arial" pitchFamily="34" charset="0"/>
            </a:endParaRPr>
          </a:p>
          <a:p>
            <a:pPr marL="0" marR="0" lvl="0" indent="182563"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     Called “cytokines” and serve as signals during the immune response.</a:t>
            </a:r>
            <a:endParaRPr kumimoji="0" lang="en-US" sz="1400" b="0" i="0" u="none" strike="noStrike" cap="none" normalizeH="0" baseline="0" dirty="0" smtClean="0">
              <a:ln>
                <a:noFill/>
              </a:ln>
              <a:solidFill>
                <a:schemeClr val="tx1"/>
              </a:solidFill>
              <a:effectLst/>
              <a:latin typeface="Arial" pitchFamily="34" charset="0"/>
            </a:endParaRPr>
          </a:p>
          <a:p>
            <a:pPr marL="0" marR="0" lvl="0" indent="182563"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b)     Many different types generated, but mostly act against viruses.</a:t>
            </a:r>
            <a:endParaRPr kumimoji="0" lang="en-US" sz="1400" b="0" i="0" u="none" strike="noStrike" cap="none" normalizeH="0" baseline="0" dirty="0" smtClean="0">
              <a:ln>
                <a:noFill/>
              </a:ln>
              <a:solidFill>
                <a:schemeClr val="tx1"/>
              </a:solidFill>
              <a:effectLst/>
              <a:latin typeface="Arial" pitchFamily="34" charset="0"/>
            </a:endParaRPr>
          </a:p>
          <a:p>
            <a:pPr marL="0" marR="0" lvl="0" indent="182563"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c)      Activates a series of reactions that trigger the synthesis of antiviral proteins (AVPs)</a:t>
            </a:r>
            <a:endParaRPr kumimoji="0" lang="en-US" sz="1400" b="0" i="0" u="none" strike="noStrike" cap="none" normalizeH="0" baseline="0" dirty="0" smtClean="0">
              <a:ln>
                <a:noFill/>
              </a:ln>
              <a:solidFill>
                <a:schemeClr val="tx1"/>
              </a:solidFill>
              <a:effectLst/>
              <a:latin typeface="Arial" pitchFamily="34" charset="0"/>
            </a:endParaRPr>
          </a:p>
          <a:p>
            <a:pPr marL="0" marR="0" lvl="0" indent="182563"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that affect the assembly of virus particles within the cell.</a:t>
            </a:r>
            <a:endParaRPr kumimoji="0" lang="en-US" sz="1400" b="0" i="0" u="none" strike="noStrike" cap="none" normalizeH="0" baseline="0" dirty="0" smtClean="0">
              <a:ln>
                <a:noFill/>
              </a:ln>
              <a:solidFill>
                <a:schemeClr val="tx1"/>
              </a:solidFill>
              <a:effectLst/>
              <a:latin typeface="Arial" pitchFamily="34" charset="0"/>
            </a:endParaRPr>
          </a:p>
          <a:p>
            <a:pPr marL="0" marR="0" lvl="0" indent="182563"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p>
          <a:p>
            <a:pPr marL="0" marR="0" lvl="0" indent="182563" algn="l" defTabSz="914400" rtl="0" eaLnBrk="0" fontAlgn="base" latinLnBrk="0" hangingPunct="0">
              <a:lnSpc>
                <a:spcPct val="100000"/>
              </a:lnSpc>
              <a:spcBef>
                <a:spcPct val="0"/>
              </a:spcBef>
              <a:spcAft>
                <a:spcPct val="0"/>
              </a:spcAft>
              <a:buClrTx/>
              <a:buSzTx/>
              <a:buFontTx/>
              <a:buNone/>
              <a:tabLst/>
            </a:pPr>
            <a:r>
              <a:rPr lang="en-US" sz="1400" dirty="0">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3.      Interleukins: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     Produced by cells of the immune system and regulate interactions of immune cells 		        with other body cells.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4.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Lactoferrin</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and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transferrin</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     Bind and sequester the element iron to reduce its cellular amounts.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b)     Inhibits bacterial growth because iron is needed for bacterial growth.</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c)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Transferrin</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is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in blood, and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lactoferrin</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is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in milk, saliva, mucus, and tears.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5.      Complement (</a:t>
            </a:r>
            <a:r>
              <a:rPr kumimoji="0" lang="en-US" sz="1400" b="1" i="0" u="sng" strike="noStrike" cap="none" normalizeH="0" baseline="0" dirty="0" smtClean="0">
                <a:ln>
                  <a:noFill/>
                </a:ln>
                <a:effectLst/>
                <a:latin typeface="Palatino Linotype" pitchFamily="18" charset="0"/>
                <a:ea typeface="Times New Roman" pitchFamily="18" charset="0"/>
                <a:cs typeface="Times"/>
              </a:rPr>
              <a:t>Figure 4.3</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     A family of more than twenty proteins in blood serum.</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b)     Complement actions of other components of the immune system in the immune</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response.</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c)      Activated by a complex series of reactions, working in four ways: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(1)    They can form a coating on the pathogen surface so that phagocytes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(macrophages and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neutrophils</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can engulf easily.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(2)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Lyse</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the cell wall of microorganisms.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(3)    Release substances like histamine that increase inflammation, causing 			        increased capillary permeability and dilated blood vessels.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(4)    They can attract lymphocytes (white blood cells) to an infection site.</a:t>
            </a:r>
            <a:r>
              <a:rPr kumimoji="0" lang="en-US" sz="14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52400" y="133804"/>
            <a:ext cx="8839200" cy="45704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Tx/>
              <a:buAutoNum type="alphaUcPeriod" startAt="4"/>
              <a:tabLst/>
            </a:pP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Phagocytic</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Cells</a:t>
            </a:r>
          </a:p>
          <a:p>
            <a:pPr marL="228600" marR="0" lvl="0" indent="-228600" algn="l" defTabSz="914400" rtl="0" eaLnBrk="1" fontAlgn="base" latinLnBrk="0" hangingPunct="1">
              <a:lnSpc>
                <a:spcPct val="100000"/>
              </a:lnSpc>
              <a:spcBef>
                <a:spcPct val="0"/>
              </a:spcBef>
              <a:spcAft>
                <a:spcPct val="0"/>
              </a:spcAft>
              <a:buClrTx/>
              <a:buSzTx/>
              <a:tabLst/>
            </a:pPr>
            <a:endParaRPr kumimoji="0" lang="en-US"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1.      These are cells that destroy pathogens if they cross the physical barriers.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2.      Contain many enzymes for digestion such as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lysozymes</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proteases, nucleases, and lipases.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They also produce toxic substances such as hydrogen peroxide.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3.      Two types of phagocytes (</a:t>
            </a:r>
            <a:r>
              <a:rPr kumimoji="0" lang="en-US" sz="1400" b="1" i="0" u="sng" strike="noStrike" cap="none" normalizeH="0" baseline="0" dirty="0" smtClean="0">
                <a:ln>
                  <a:noFill/>
                </a:ln>
                <a:solidFill>
                  <a:schemeClr val="tx1"/>
                </a:solidFill>
                <a:effectLst/>
                <a:latin typeface="Palatino Linotype" pitchFamily="18" charset="0"/>
                <a:ea typeface="Times New Roman" pitchFamily="18" charset="0"/>
                <a:cs typeface="Times"/>
              </a:rPr>
              <a:t>Figure 4.4 &amp; 4.5</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     Stationary phagocytes (macrophages):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(1)    Large cells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made in the bone marrow that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live in two phases: a mobile phase in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the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blood when they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are called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monocytes</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and a stationary phase where they </a:t>
            </a:r>
            <a:r>
              <a:rPr kumimoji="0" lang="en-US" sz="1400" b="0" i="0" u="none" strike="noStrike" cap="none" normalizeH="0" baseline="0" smtClean="0">
                <a:ln>
                  <a:noFill/>
                </a:ln>
                <a:solidFill>
                  <a:schemeClr val="tx1"/>
                </a:solidFill>
                <a:effectLst/>
                <a:latin typeface="Palatino Linotype" pitchFamily="18" charset="0"/>
                <a:ea typeface="Times New Roman" pitchFamily="18" charset="0"/>
                <a:cs typeface="Times"/>
              </a:rPr>
              <a:t>are </a:t>
            </a:r>
            <a:r>
              <a:rPr kumimoji="0" lang="en-US" sz="1400" b="0" i="0" u="none" strike="noStrike" cap="none" normalizeH="0" baseline="0" smtClean="0">
                <a:ln>
                  <a:noFill/>
                </a:ln>
                <a:solidFill>
                  <a:schemeClr val="tx1"/>
                </a:solidFill>
                <a:effectLst/>
                <a:latin typeface="Palatino Linotype" pitchFamily="18" charset="0"/>
                <a:ea typeface="Times New Roman" pitchFamily="18" charset="0"/>
                <a:cs typeface="Times"/>
              </a:rPr>
              <a:t>		called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macrophages.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(2)    Engulf and consume bacteria, cancer cells, and virus-infected cells.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b)     Wandering phagocytes (leukocytes):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(1)    Circulate in the blood, and are two types: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Neutrophils</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400" b="1" i="0" u="sng" strike="noStrike" cap="none" normalizeH="0" baseline="0" dirty="0" smtClean="0">
                <a:ln>
                  <a:noFill/>
                </a:ln>
                <a:solidFill>
                  <a:schemeClr val="tx1"/>
                </a:solidFill>
                <a:effectLst/>
                <a:latin typeface="Palatino Linotype" pitchFamily="18" charset="0"/>
                <a:ea typeface="Times New Roman" pitchFamily="18" charset="0"/>
                <a:cs typeface="Times"/>
              </a:rPr>
              <a:t>Fig 4.6</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)—best on bacteria, not used in sustained 				         responses, increase in response to infection, involved in 				         inflammation.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(b)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Monocytes</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—the mobile phase of the macrophage.</a:t>
            </a:r>
            <a:r>
              <a:rPr kumimoji="0" lang="en-US" sz="14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20597"/>
            <a:ext cx="89154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189038"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E.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Nonphagocytic</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Cells</a:t>
            </a:r>
            <a:endParaRPr kumimoji="0" lang="en-US" sz="1600" b="0" i="0" u="none" strike="noStrike" cap="none" normalizeH="0" baseline="0" dirty="0" smtClean="0">
              <a:ln>
                <a:noFill/>
              </a:ln>
              <a:solidFill>
                <a:schemeClr val="tx1"/>
              </a:solidFill>
              <a:effectLst/>
              <a:latin typeface="Arial" pitchFamily="34" charset="0"/>
            </a:endParaRPr>
          </a:p>
          <a:p>
            <a:pPr marL="0" marR="0" lvl="0" indent="1189038"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endParaRPr>
          </a:p>
          <a:p>
            <a:pPr marL="0" marR="0" lvl="0" indent="1189038"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1.      Three types:</a:t>
            </a:r>
            <a:endParaRPr kumimoji="0" lang="en-US" sz="1400" b="0" i="0" u="none" strike="noStrike" cap="none" normalizeH="0" baseline="0" dirty="0" smtClean="0">
              <a:ln>
                <a:noFill/>
              </a:ln>
              <a:solidFill>
                <a:schemeClr val="tx1"/>
              </a:solidFill>
              <a:effectLst/>
              <a:latin typeface="Arial" pitchFamily="34" charset="0"/>
            </a:endParaRPr>
          </a:p>
          <a:p>
            <a:pPr marL="0" marR="0" lvl="0" indent="1189038"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a)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Basophils</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—involved in inflammation and allergies.</a:t>
            </a:r>
            <a:endParaRPr kumimoji="0" lang="en-US" sz="1400" b="0" i="0" u="none" strike="noStrike" cap="none" normalizeH="0" baseline="0" dirty="0" smtClean="0">
              <a:ln>
                <a:noFill/>
              </a:ln>
              <a:solidFill>
                <a:schemeClr val="tx1"/>
              </a:solidFill>
              <a:effectLst/>
              <a:latin typeface="Arial" pitchFamily="34" charset="0"/>
            </a:endParaRPr>
          </a:p>
          <a:p>
            <a:pPr marL="0" marR="0" lvl="0" indent="1189038"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b)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Eosinophils</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—somewhat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phagocytic</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and active against parasitic worms.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charset="0"/>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c)      Lymphocytes—large cells that respond to specific organisms and are involved in acquired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charset="0"/>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immunity. Include B cells and T cells.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400" dirty="0">
                <a:latin typeface="Palatino Linotype" pitchFamily="18" charset="0"/>
                <a:ea typeface="Times New Roman" pitchFamily="18" charset="0"/>
                <a:cs typeface="Times" charset="0"/>
              </a:rPr>
              <a:t>	 </a:t>
            </a:r>
            <a:r>
              <a:rPr lang="en-US" sz="1400" dirty="0" smtClean="0">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F.     Natural Killer (NK) Cells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1.      Non-</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phagocytic</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cells that attach to cell surfaces and produce enzymes that destroy cells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infected with viruses or microorganisms, even cancer cells.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2.      They don’t attack the pathogen, but cells infected with the pathogen.</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charset="0"/>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3.      Cells are coated in antibodies and are then recognized and killed by NK cells. </a:t>
            </a:r>
          </a:p>
          <a:p>
            <a:pPr marL="0" marR="0" lvl="0" indent="0" algn="l" defTabSz="914400" rtl="0" eaLnBrk="0" fontAlgn="base" latinLnBrk="0" hangingPunct="0">
              <a:lnSpc>
                <a:spcPct val="100000"/>
              </a:lnSpc>
              <a:spcBef>
                <a:spcPct val="0"/>
              </a:spcBef>
              <a:spcAft>
                <a:spcPct val="0"/>
              </a:spcAft>
              <a:buClrTx/>
              <a:buSzTx/>
              <a:buFontTx/>
              <a:buNone/>
              <a:tabLst/>
            </a:pPr>
            <a:endParaRPr lang="en-US" sz="1400" dirty="0">
              <a:latin typeface="Palatino Linotype" pitchFamily="18" charset="0"/>
              <a:ea typeface="Times New Roman" pitchFamily="18" charset="0"/>
              <a:cs typeface="Times"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G.     Inflammation and Fever (</a:t>
            </a:r>
            <a:r>
              <a:rPr kumimoji="0" lang="en-US" sz="1600" b="1" i="0" u="sng" strike="noStrike" cap="none" normalizeH="0" baseline="0" dirty="0" smtClean="0">
                <a:ln>
                  <a:noFill/>
                </a:ln>
                <a:solidFill>
                  <a:schemeClr val="tx1"/>
                </a:solidFill>
                <a:effectLst/>
                <a:latin typeface="Palatino Linotype" pitchFamily="18" charset="0"/>
                <a:ea typeface="Times New Roman" pitchFamily="18" charset="0"/>
                <a:cs typeface="Times" charset="0"/>
              </a:rPr>
              <a:t>Figure 4.7</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1.      Nonspecific responses to infection by microorganisms and tissue damage.</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2.      Inflammation:</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     Chemicals such as prostaglandins (cause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charset="0"/>
              </a:rPr>
              <a:t>vasodilation</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and histamine (causes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increased capillary permeability) are produced.</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b)     Characterized by swelling (by an influx of cells and plasma fluid), pain (caused by 		         swelling), warmth, and redness (by increased blood flow).</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charset="0"/>
              </a:rPr>
              <a:t>		c)      Blood cells, dead cells, and microorganisms are trapped, and phagocytes destroy 		         and remove invading microorganisms.</a:t>
            </a:r>
            <a:r>
              <a:rPr kumimoji="0" lang="en-US" sz="1400" b="0" i="0" u="none" strike="noStrike" cap="none" normalizeH="0" baseline="0" dirty="0" smtClean="0">
                <a:ln>
                  <a:noFill/>
                </a:ln>
                <a:solidFill>
                  <a:schemeClr val="tx1"/>
                </a:solidFill>
                <a:effectLst/>
                <a:latin typeface="Arial" pitchFamily="34" charset="0"/>
              </a:rPr>
              <a:t> </a:t>
            </a:r>
          </a:p>
          <a:p>
            <a:r>
              <a:rPr lang="en-US" sz="1400" dirty="0" smtClean="0"/>
              <a:t>	      </a:t>
            </a:r>
            <a:r>
              <a:rPr lang="en-US" sz="1400" dirty="0" smtClean="0">
                <a:latin typeface="Palatino Linotype" pitchFamily="18" charset="0"/>
              </a:rPr>
              <a:t>3</a:t>
            </a:r>
            <a:r>
              <a:rPr lang="en-US" sz="1400" dirty="0">
                <a:latin typeface="Palatino Linotype" pitchFamily="18" charset="0"/>
              </a:rPr>
              <a:t>.      Fever:</a:t>
            </a:r>
          </a:p>
          <a:p>
            <a:r>
              <a:rPr lang="en-US" sz="1400" dirty="0" smtClean="0">
                <a:latin typeface="Palatino Linotype" pitchFamily="18" charset="0"/>
              </a:rPr>
              <a:t>		a</a:t>
            </a:r>
            <a:r>
              <a:rPr lang="en-US" sz="1400" dirty="0">
                <a:latin typeface="Palatino Linotype" pitchFamily="18" charset="0"/>
              </a:rPr>
              <a:t>)     Induced by substances produced by pathogens, and causes body temperature to </a:t>
            </a:r>
            <a:r>
              <a:rPr lang="en-US" sz="1400" dirty="0" smtClean="0">
                <a:latin typeface="Palatino Linotype" pitchFamily="18" charset="0"/>
              </a:rPr>
              <a:t>		        rise</a:t>
            </a:r>
            <a:r>
              <a:rPr lang="en-US" sz="1400" dirty="0">
                <a:latin typeface="Palatino Linotype" pitchFamily="18" charset="0"/>
              </a:rPr>
              <a:t>.</a:t>
            </a:r>
          </a:p>
          <a:p>
            <a:r>
              <a:rPr lang="en-US" sz="1400" dirty="0" smtClean="0">
                <a:latin typeface="Palatino Linotype" pitchFamily="18" charset="0"/>
              </a:rPr>
              <a:t>		b</a:t>
            </a:r>
            <a:r>
              <a:rPr lang="en-US" sz="1400" dirty="0">
                <a:latin typeface="Palatino Linotype" pitchFamily="18" charset="0"/>
              </a:rPr>
              <a:t>)     Kills pathogens, increases inflammation, and stimulates phagocyte activity.</a:t>
            </a:r>
          </a:p>
          <a:p>
            <a:r>
              <a:rPr lang="en-US" sz="1400" dirty="0" smtClean="0">
                <a:latin typeface="Palatino Linotype" pitchFamily="18" charset="0"/>
              </a:rPr>
              <a:t>		c</a:t>
            </a:r>
            <a:r>
              <a:rPr lang="en-US" sz="1400" dirty="0">
                <a:latin typeface="Palatino Linotype" pitchFamily="18" charset="0"/>
              </a:rPr>
              <a:t>)     </a:t>
            </a:r>
            <a:r>
              <a:rPr lang="en-US" sz="1400" dirty="0" smtClean="0">
                <a:latin typeface="Palatino Linotype" pitchFamily="18" charset="0"/>
              </a:rPr>
              <a:t>Also </a:t>
            </a:r>
            <a:r>
              <a:rPr lang="en-US" sz="1400" dirty="0">
                <a:latin typeface="Palatino Linotype" pitchFamily="18" charset="0"/>
              </a:rPr>
              <a:t>reduces amount of iron in blood to inhibit bacterial growth. </a:t>
            </a:r>
            <a:endParaRPr kumimoji="0" lang="en-US" sz="1400" b="0" i="0" u="none" strike="noStrike" cap="none" normalizeH="0" baseline="0" dirty="0" smtClean="0">
              <a:ln>
                <a:noFill/>
              </a:ln>
              <a:solidFill>
                <a:schemeClr val="tx1"/>
              </a:solidFill>
              <a:effectLst/>
              <a:latin typeface="Palatino Linotype"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268448"/>
            <a:ext cx="8991600" cy="5108897"/>
          </a:xfrm>
          <a:prstGeom prst="rect">
            <a:avLst/>
          </a:prstGeom>
          <a:noFill/>
          <a:ln w="9525">
            <a:noFill/>
            <a:miter lim="800000"/>
            <a:headEnd/>
            <a:tailEnd/>
          </a:ln>
          <a:effectLst/>
        </p:spPr>
        <p:txBody>
          <a:bodyPr vert="horz" wrap="square" lIns="1002984" tIns="431664" rIns="685584" bIns="177744" numCol="1" anchor="ctr" anchorCtr="0" compatLnSpc="1">
            <a:prstTxWarp prst="textNoShape">
              <a:avLst/>
            </a:prstTxWarp>
            <a:spAutoFit/>
          </a:bodyPr>
          <a:lstStyle/>
          <a:p>
            <a:pPr marL="0" marR="0" lvl="0" indent="822325" algn="l" defTabSz="914400" rtl="0" eaLnBrk="1" fontAlgn="base" latinLnBrk="0" hangingPunct="1">
              <a:lnSpc>
                <a:spcPct val="100000"/>
              </a:lnSpc>
              <a:spcBef>
                <a:spcPct val="0"/>
              </a:spcBef>
              <a:spcAft>
                <a:spcPct val="0"/>
              </a:spcAft>
              <a:buClrTx/>
              <a:buSzTx/>
              <a:buFontTx/>
              <a:buAutoNum type="romanUcPeriod" startAt="2"/>
              <a:tabLst/>
            </a:pPr>
            <a:r>
              <a:rPr kumimoji="0" lang="en-US" b="0" i="0" u="none" strike="noStrike" cap="none" normalizeH="0" baseline="0" dirty="0" smtClean="0">
                <a:ln>
                  <a:noFill/>
                </a:ln>
                <a:solidFill>
                  <a:schemeClr val="tx1"/>
                </a:solidFill>
                <a:effectLst/>
                <a:latin typeface="Palatino Linotype" pitchFamily="18" charset="0"/>
                <a:ea typeface="Times New Roman" pitchFamily="18" charset="0"/>
                <a:cs typeface="Times"/>
              </a:rPr>
              <a:t>Acquired or Adaptive Immunity (</a:t>
            </a:r>
            <a:r>
              <a:rPr kumimoji="0" lang="en-US" b="1" i="0" u="sng" strike="noStrike" cap="none" normalizeH="0" baseline="0" dirty="0" smtClean="0">
                <a:ln>
                  <a:noFill/>
                </a:ln>
                <a:solidFill>
                  <a:schemeClr val="tx1"/>
                </a:solidFill>
                <a:effectLst/>
                <a:latin typeface="Palatino Linotype" pitchFamily="18" charset="0"/>
                <a:ea typeface="Times New Roman" pitchFamily="18" charset="0"/>
                <a:cs typeface="Times"/>
              </a:rPr>
              <a:t>Figure 4.8</a:t>
            </a:r>
            <a:r>
              <a:rPr kumimoji="0" lang="en-US"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p>
          <a:p>
            <a:pPr marL="0" marR="0" lvl="0" indent="822325" algn="l" defTabSz="914400" rtl="0" eaLnBrk="1" fontAlgn="base" latinLnBrk="0" hangingPunct="1">
              <a:lnSpc>
                <a:spcPct val="100000"/>
              </a:lnSpc>
              <a:spcBef>
                <a:spcPct val="0"/>
              </a:spcBef>
              <a:spcAft>
                <a:spcPct val="0"/>
              </a:spcAft>
              <a:buClrTx/>
              <a:buSzTx/>
              <a:tabLst/>
            </a:pPr>
            <a:endParaRPr kumimoji="0" lang="en-US" b="0" i="0" u="none" strike="noStrike" cap="none" normalizeH="0" baseline="0" dirty="0" smtClean="0">
              <a:ln>
                <a:noFill/>
              </a:ln>
              <a:solidFill>
                <a:schemeClr val="tx1"/>
              </a:solidFill>
              <a:effectLst/>
              <a:latin typeface="Arial" pitchFamily="34" charset="0"/>
            </a:endParaRPr>
          </a:p>
          <a:p>
            <a:pPr marL="0" marR="0" lvl="0" indent="822325"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     Recognizes foreign invaders and responds to the invader, called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an “antigen” (</a:t>
            </a:r>
            <a:r>
              <a:rPr kumimoji="0" lang="en-US" sz="1600" b="1" i="0" u="sng" strike="noStrike" cap="none" normalizeH="0" baseline="0" dirty="0" smtClean="0">
                <a:ln>
                  <a:noFill/>
                </a:ln>
                <a:solidFill>
                  <a:schemeClr val="tx1"/>
                </a:solidFill>
                <a:effectLst/>
                <a:latin typeface="Palatino Linotype" pitchFamily="18" charset="0"/>
                <a:ea typeface="Times New Roman" pitchFamily="18" charset="0"/>
                <a:cs typeface="Times"/>
              </a:rPr>
              <a:t>Figure 4.9</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endParaRPr kumimoji="0" lang="en-US" sz="1600" b="0" i="0" u="none" strike="noStrike" cap="none" normalizeH="0" baseline="0" dirty="0" smtClean="0">
              <a:ln>
                <a:noFill/>
              </a:ln>
              <a:solidFill>
                <a:schemeClr val="tx1"/>
              </a:solidFill>
              <a:effectLst/>
              <a:latin typeface="Arial" pitchFamily="34" charset="0"/>
            </a:endParaRPr>
          </a:p>
          <a:p>
            <a:pPr marL="0" marR="0" lvl="0" indent="822325"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B.     Can also recognize the body as self and the tissues of others as 	       non-self.</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a:latin typeface="Palatino Linotype" pitchFamily="18" charset="0"/>
                <a:ea typeface="Times New Roman" pitchFamily="18" charset="0"/>
                <a:cs typeface="Times"/>
              </a:rPr>
              <a:t>  </a:t>
            </a:r>
            <a:r>
              <a:rPr lang="en-US" sz="1600" dirty="0" smtClean="0">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C.     Antigens can be protein, glycoprotein, polysaccharides, and 	       nucleic acids, and small parts of the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antigen can trigger a response 	       (called the “antigenic determinant”).</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600" dirty="0">
                <a:latin typeface="Palatino Linotype" pitchFamily="18" charset="0"/>
                <a:ea typeface="Times New Roman" pitchFamily="18" charset="0"/>
                <a:cs typeface="Times"/>
              </a:rPr>
              <a:t> </a:t>
            </a:r>
            <a:r>
              <a:rPr lang="en-US" sz="1600" dirty="0" smtClean="0">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D.     Based on the complex interactions of different types of cells and 	       other components (</a:t>
            </a:r>
            <a:r>
              <a:rPr kumimoji="0" lang="en-US" sz="1600" b="1" i="0" u="sng" strike="noStrike" cap="none" normalizeH="0" baseline="0" dirty="0" smtClean="0">
                <a:ln>
                  <a:noFill/>
                </a:ln>
                <a:solidFill>
                  <a:schemeClr val="tx1"/>
                </a:solidFill>
                <a:effectLst/>
                <a:latin typeface="Palatino Linotype" pitchFamily="18" charset="0"/>
                <a:ea typeface="Times New Roman" pitchFamily="18" charset="0"/>
                <a:cs typeface="Times"/>
              </a:rPr>
              <a:t>Figure  4.10</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There are two types: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1.  Cell-mediated—mediated by cells called “T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lmphocytes</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(T cells)</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1" i="0" u="sng" strike="noStrike" cap="none" normalizeH="0" dirty="0" smtClean="0">
                <a:ln>
                  <a:noFill/>
                </a:ln>
                <a:solidFill>
                  <a:schemeClr val="tx1"/>
                </a:solidFill>
                <a:effectLst/>
                <a:latin typeface="Palatino Linotype" pitchFamily="18" charset="0"/>
                <a:ea typeface="Times New Roman" pitchFamily="18" charset="0"/>
                <a:cs typeface="Times"/>
              </a:rPr>
              <a:t>Figure 4.11</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a:t>
            </a:r>
            <a:endPar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endParaRPr>
          </a:p>
          <a:p>
            <a:pPr marL="2057400" lvl="4" indent="-228600" eaLnBrk="0" fontAlgn="base" hangingPunct="0">
              <a:spcBef>
                <a:spcPct val="0"/>
              </a:spcBef>
              <a:spcAft>
                <a:spcPct val="0"/>
              </a:spcAft>
              <a:buFontTx/>
              <a:buAutoNum type="arabicPeriod" startAt="2"/>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Antibody-mediated—mediated by cells called “B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lymphocytes” (B cells) (</a:t>
            </a:r>
            <a:r>
              <a:rPr kumimoji="0" lang="en-US" sz="1600" b="1" i="0" u="sng" strike="noStrike" cap="none" normalizeH="0" baseline="0" dirty="0" smtClean="0">
                <a:ln>
                  <a:noFill/>
                </a:ln>
                <a:solidFill>
                  <a:schemeClr val="tx1"/>
                </a:solidFill>
                <a:effectLst/>
                <a:latin typeface="Palatino Linotype" pitchFamily="18" charset="0"/>
                <a:ea typeface="Times New Roman" pitchFamily="18" charset="0"/>
                <a:cs typeface="Times"/>
              </a:rPr>
              <a:t>Figure 4.12</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endParaRPr kumimoji="0" lang="en-US" sz="1600" b="0" i="0" u="none" strike="noStrike" cap="none" normalizeH="0" baseline="0" dirty="0" smtClean="0">
              <a:ln>
                <a:noFill/>
              </a:ln>
              <a:solidFill>
                <a:schemeClr val="tx1"/>
              </a:solidFill>
              <a:effectLst/>
              <a:latin typeface="Arial" pitchFamily="34" charset="0"/>
            </a:endParaRPr>
          </a:p>
          <a:p>
            <a:pPr marL="228600" marR="0" lvl="0" indent="-228600" algn="l" defTabSz="914400" rtl="0" eaLnBrk="0" fontAlgn="base" latinLnBrk="0" hangingPunct="0">
              <a:lnSpc>
                <a:spcPct val="100000"/>
              </a:lnSpc>
              <a:spcBef>
                <a:spcPct val="0"/>
              </a:spcBef>
              <a:spcAft>
                <a:spcPct val="0"/>
              </a:spcAft>
              <a:buClrTx/>
              <a:buSzTx/>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E.     Lymphocytes are circulated in the blood (by blood vessels) and 	      lymphatic system (by lymphatic vessels) and in organs such as the 	      spleen, tonsils, and thymus gland.</a:t>
            </a:r>
            <a:r>
              <a:rPr kumimoji="0" lang="en-US" sz="16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251520"/>
            <a:ext cx="9144000" cy="61555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F.     Lymphocytes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1.      Have specific receptors on the surface to recognize antigenic determinants.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2.      The primary cells are T cells, B cells, and NK cells.</a:t>
            </a:r>
            <a:endParaRPr kumimoji="0" lang="en-US" sz="1400" b="0" i="0" u="none" strike="noStrike" cap="none" normalizeH="0" baseline="0" dirty="0" smtClean="0">
              <a:ln>
                <a:noFill/>
              </a:ln>
              <a:solidFill>
                <a:schemeClr val="tx1"/>
              </a:solidFill>
              <a:effectLst/>
              <a:latin typeface="Arial" pitchFamily="34" charset="0"/>
            </a:endParaRPr>
          </a:p>
          <a:p>
            <a:pPr lvl="0" eaLnBrk="0" fontAlgn="base" hangingPunct="0">
              <a:spcBef>
                <a:spcPct val="0"/>
              </a:spcBef>
              <a:spcAft>
                <a:spcPct val="0"/>
              </a:spcAf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3.      T cells (</a:t>
            </a:r>
            <a:r>
              <a:rPr kumimoji="0" lang="en-US" sz="1400" b="1" i="0" u="sng" strike="noStrike" cap="none" normalizeH="0" baseline="0" dirty="0" smtClean="0">
                <a:ln>
                  <a:noFill/>
                </a:ln>
                <a:solidFill>
                  <a:schemeClr val="tx1"/>
                </a:solidFill>
                <a:effectLst/>
                <a:latin typeface="Palatino Linotype" pitchFamily="18" charset="0"/>
                <a:ea typeface="Times New Roman" pitchFamily="18" charset="0"/>
                <a:cs typeface="Times"/>
              </a:rPr>
              <a:t>Figs 4.13, 4.14, 4.15</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a)     60% of all lymphocytes; they develop in the bone marrow and mature in the thymus gland.</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b)     Four major types: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(1)    CD8—cytotoxic T cells. Directly kills cancer, infected, or foreign cells.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(2)    CD4—helper T cells. Secretes growth factor that stimulates B cell reproduction, 		        antibody production, and activity of CD 8 T cells.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Two types—T helper 1 (T</a:t>
            </a:r>
            <a:r>
              <a:rPr kumimoji="0" lang="en-US" sz="800" b="0" i="0" u="none" strike="noStrike" cap="none" normalizeH="0" baseline="0" dirty="0" smtClean="0">
                <a:ln>
                  <a:noFill/>
                </a:ln>
                <a:solidFill>
                  <a:schemeClr val="tx1"/>
                </a:solidFill>
                <a:effectLst/>
                <a:latin typeface="Palatino Linotype" pitchFamily="18" charset="0"/>
                <a:ea typeface="Times New Roman" pitchFamily="18" charset="0"/>
                <a:cs typeface="Times"/>
              </a:rPr>
              <a:t>H</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1) is involved in cell-mediated immunity, while T helper 2 		        (T</a:t>
            </a:r>
            <a:r>
              <a:rPr kumimoji="0" lang="en-US" sz="800" b="0" i="0" u="none" strike="noStrike" cap="none" normalizeH="0" baseline="0" dirty="0" smtClean="0">
                <a:ln>
                  <a:noFill/>
                </a:ln>
                <a:solidFill>
                  <a:schemeClr val="tx1"/>
                </a:solidFill>
                <a:effectLst/>
                <a:latin typeface="Palatino Linotype" pitchFamily="18" charset="0"/>
                <a:ea typeface="Times New Roman" pitchFamily="18" charset="0"/>
                <a:cs typeface="Times"/>
              </a:rPr>
              <a:t>H</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2) is involved in antibody-mediated immunity.</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(3)    Suppressor—inhibit immune reactions by decreasing the activity and division</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rates of B and T cells.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(4)    Memory—waits reintroduction of antigen, when they quickly divide and 			        differentiate into CD8, CD4, and suppressor T cells.</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c)      Contain the T cell receptor, a glycoprotein that recognizes and binds to antigens on infected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cells or on cells that present the antigen, called “antigen-presenting cells” (APCs), of which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macrophage is an example.</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4.      B cells (</a:t>
            </a:r>
            <a:r>
              <a:rPr kumimoji="0" lang="en-US" sz="1400" b="1" i="0" u="sng" strike="noStrike" cap="none" normalizeH="0" baseline="0" dirty="0" smtClean="0">
                <a:ln>
                  <a:noFill/>
                </a:ln>
                <a:solidFill>
                  <a:schemeClr val="tx1"/>
                </a:solidFill>
                <a:effectLst/>
                <a:latin typeface="Palatino Linotype" pitchFamily="18" charset="0"/>
                <a:ea typeface="Times New Roman" pitchFamily="18" charset="0"/>
                <a:cs typeface="Times"/>
              </a:rPr>
              <a:t>Fig 4.16</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a)     Develop and mature in the bone marrow. b)     Three types of B cells, based on function:</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(1)    Naïve B cells—not yet been exposed to an antigen, contain about 100,000</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antibody molecules on the cell surface. They move into the lymph nodes. When exposed 		to an antigen, they become plasma cells, producing one specific antibody.</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(2)    Plasma cells—makes antibodies specific for antigen it was exposed to. Also</a:t>
            </a:r>
            <a:endParaRPr kumimoji="0" lang="en-US"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called </a:t>
            </a:r>
            <a:r>
              <a:rPr kumimoji="0" lang="en-US" sz="14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effector</a:t>
            </a: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B cells.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Palatino Linotype" pitchFamily="18" charset="0"/>
                <a:ea typeface="Times New Roman" pitchFamily="18" charset="0"/>
                <a:cs typeface="Times"/>
              </a:rPr>
              <a:t>		(3)    Memory B cells—do not die like plasma cells; produces small amounts of antibodies 		waiting for reintroduction of the antigen. They then divide quickly and differentiate into 		plasma cells.</a:t>
            </a:r>
            <a:r>
              <a:rPr kumimoji="0" lang="en-US" sz="1400" b="0" i="0" u="none" strike="noStrike" cap="none" normalizeH="0" baseline="0" dirty="0" smtClean="0">
                <a:ln>
                  <a:noFill/>
                </a:ln>
                <a:solidFill>
                  <a:schemeClr val="tx1"/>
                </a:solidFill>
                <a:effectLst/>
                <a:latin typeface="Arial" pitchFamily="34"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28600" y="744380"/>
            <a:ext cx="8763000" cy="38472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Tx/>
              <a:buAutoNum type="alphaUcPeriod" startAt="7"/>
              <a:tabLst/>
            </a:pPr>
            <a:r>
              <a:rPr kumimoji="0" lang="en-US" b="0" i="0" u="none" strike="noStrike" cap="none" normalizeH="0" baseline="0" dirty="0" smtClean="0">
                <a:ln>
                  <a:noFill/>
                </a:ln>
                <a:solidFill>
                  <a:schemeClr val="tx1"/>
                </a:solidFill>
                <a:effectLst/>
                <a:latin typeface="Palatino Linotype" pitchFamily="18" charset="0"/>
                <a:ea typeface="Times New Roman" pitchFamily="18" charset="0"/>
                <a:cs typeface="Times"/>
              </a:rPr>
              <a:t>Major </a:t>
            </a:r>
            <a:r>
              <a:rPr kumimoji="0" lang="en-US" b="0" i="0" u="none" strike="noStrike" cap="none" normalizeH="0" baseline="0" dirty="0" err="1" smtClean="0">
                <a:ln>
                  <a:noFill/>
                </a:ln>
                <a:solidFill>
                  <a:schemeClr val="tx1"/>
                </a:solidFill>
                <a:effectLst/>
                <a:latin typeface="Palatino Linotype" pitchFamily="18" charset="0"/>
                <a:ea typeface="Times New Roman" pitchFamily="18" charset="0"/>
                <a:cs typeface="Times"/>
              </a:rPr>
              <a:t>Histocompatibility</a:t>
            </a:r>
            <a:r>
              <a:rPr kumimoji="0" lang="en-US" b="0" i="0" u="none" strike="noStrike" cap="none" normalizeH="0" baseline="0" dirty="0" smtClean="0">
                <a:ln>
                  <a:noFill/>
                </a:ln>
                <a:solidFill>
                  <a:schemeClr val="tx1"/>
                </a:solidFill>
                <a:effectLst/>
                <a:latin typeface="Palatino Linotype" pitchFamily="18" charset="0"/>
                <a:ea typeface="Times New Roman" pitchFamily="18" charset="0"/>
                <a:cs typeface="Times"/>
              </a:rPr>
              <a:t> Complex (</a:t>
            </a:r>
            <a:r>
              <a:rPr kumimoji="0" lang="en-US" b="1" i="0" u="sng" strike="noStrike" cap="none" normalizeH="0" baseline="0" dirty="0" smtClean="0">
                <a:ln>
                  <a:noFill/>
                </a:ln>
                <a:solidFill>
                  <a:schemeClr val="tx1"/>
                </a:solidFill>
                <a:effectLst/>
                <a:latin typeface="Palatino Linotype" pitchFamily="18" charset="0"/>
                <a:ea typeface="Times New Roman" pitchFamily="18" charset="0"/>
                <a:cs typeface="Times"/>
              </a:rPr>
              <a:t>Figure 4.17</a:t>
            </a:r>
            <a:r>
              <a:rPr kumimoji="0" lang="en-US"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p>
          <a:p>
            <a:pPr marL="342900" marR="0" lvl="0" indent="-342900" algn="l" defTabSz="914400" rtl="0" eaLnBrk="1" fontAlgn="base" latinLnBrk="0" hangingPunct="1">
              <a:lnSpc>
                <a:spcPct val="100000"/>
              </a:lnSpc>
              <a:spcBef>
                <a:spcPct val="0"/>
              </a:spcBef>
              <a:spcAft>
                <a:spcPct val="0"/>
              </a:spcAft>
              <a:buClrTx/>
              <a:buSzTx/>
              <a:tabLst/>
            </a:pPr>
            <a:endParaRPr kumimoji="0" lang="en-US"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1.      Body cell antigens that identify the cells of the body as self.</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2.      APCs present antigens as complexes with MHC, activating T and B cells.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3.      Three classes of proteins make up the MHC:</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a)     MHC class I—on most cells, involved in self-recognition. Can bind to 		        antigens.</a:t>
            </a:r>
            <a:endParaRPr kumimoji="0" lang="en-US" sz="16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b)     MHC class II—found on macrophages, B cells, </a:t>
            </a:r>
            <a:r>
              <a:rPr kumimoji="0" lang="en-US" sz="16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dendritic</a:t>
            </a: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cells, and 		         some T cells. Regulate interactions among APCs, B cells, and T cells. 		         Bind to antigens that APCs have engulfed and destroyed.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		c)      MHC class III—make up some of the proteins in the complement 			         system. </a:t>
            </a:r>
            <a:endParaRPr kumimoji="0" lang="en-US" sz="16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152400" y="0"/>
            <a:ext cx="8763000" cy="6680540"/>
          </a:xfrm>
          <a:prstGeom prst="rect">
            <a:avLst/>
          </a:prstGeom>
          <a:noFill/>
          <a:ln w="9525">
            <a:noFill/>
            <a:miter lim="800000"/>
            <a:headEnd/>
            <a:tailEnd/>
          </a:ln>
          <a:effectLst/>
        </p:spPr>
        <p:txBody>
          <a:bodyPr vert="horz" wrap="square" lIns="698280" tIns="431664" rIns="1091856" bIns="177744"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AutoNum type="alphaUcPeriod" startAt="8"/>
              <a:tabLst/>
            </a:pPr>
            <a:r>
              <a:rPr kumimoji="0" lang="en-US" sz="1600" b="0" i="0" u="none" strike="noStrike" cap="none" normalizeH="0" baseline="0" dirty="0" smtClean="0">
                <a:ln>
                  <a:noFill/>
                </a:ln>
                <a:solidFill>
                  <a:schemeClr val="tx1"/>
                </a:solidFill>
                <a:effectLst/>
                <a:latin typeface="Palatino Linotype" pitchFamily="18" charset="0"/>
                <a:ea typeface="Times New Roman" pitchFamily="18" charset="0"/>
                <a:cs typeface="Times"/>
              </a:rPr>
              <a:t>Antibodies (Figure 4.20)</a:t>
            </a:r>
          </a:p>
          <a:p>
            <a:pPr marL="0" marR="0" lvl="0" indent="457200" algn="l" defTabSz="914400" rtl="0" eaLnBrk="1" fontAlgn="base" latinLnBrk="0" hangingPunct="1">
              <a:lnSpc>
                <a:spcPct val="100000"/>
              </a:lnSpc>
              <a:spcBef>
                <a:spcPct val="0"/>
              </a:spcBef>
              <a:spcAft>
                <a:spcPct val="0"/>
              </a:spcAft>
              <a:buClrTx/>
              <a:buSzTx/>
              <a:tabLst/>
            </a:pPr>
            <a:endParaRPr kumimoji="0" lang="en-US" sz="16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1.      Made of four polypeptide chains:</a:t>
            </a:r>
            <a:endParaRPr kumimoji="0" lang="en-US" sz="13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	a)     Two heavy chains and two light chains.</a:t>
            </a:r>
            <a:endParaRPr kumimoji="0" lang="en-US" sz="13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	b)     Each chain has a constant (C) region and a variable (V) region, which are also 	</a:t>
            </a:r>
            <a:r>
              <a:rPr kumimoji="0" lang="en-US" sz="13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called “</a:t>
            </a:r>
            <a:r>
              <a:rPr kumimoji="0" lang="en-US" sz="13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Fab</a:t>
            </a: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 fragments” and can change during the differentiation and 	         activation of B cells.</a:t>
            </a:r>
          </a:p>
          <a:p>
            <a:pPr lvl="1" indent="457200" eaLnBrk="0" fontAlgn="base" hangingPunct="0">
              <a:spcBef>
                <a:spcPct val="0"/>
              </a:spcBef>
              <a:spcAft>
                <a:spcPct val="0"/>
              </a:spcAft>
              <a:buFontTx/>
              <a:buAutoNum type="arabicPeriod" startAt="2"/>
            </a:pP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Bind to antigens and trigger several responses:</a:t>
            </a:r>
            <a:endParaRPr lang="en-US" sz="1300" dirty="0">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tabLst/>
            </a:pP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	a)     Inactivation of a pathogen to prevent a cell from infection.</a:t>
            </a:r>
            <a:endParaRPr kumimoji="0" lang="en-US" sz="13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	b)     Activation of phagocytes that ingest pathogens.</a:t>
            </a:r>
            <a:endParaRPr kumimoji="0" lang="en-US" sz="13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	c)      Activation of complement proteins that destroy the pathogen.</a:t>
            </a:r>
            <a:endParaRPr kumimoji="0" lang="en-US" sz="13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	d)     The constant region, called the “</a:t>
            </a:r>
            <a:r>
              <a:rPr kumimoji="0" lang="en-US" sz="13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Fc</a:t>
            </a: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 region,” bind </a:t>
            </a:r>
            <a:r>
              <a:rPr kumimoji="0" lang="en-US" sz="13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sto</a:t>
            </a: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 </a:t>
            </a:r>
            <a:r>
              <a:rPr kumimoji="0" lang="en-US" sz="13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Fc</a:t>
            </a: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 receptors on 	   	         phagocytes.</a:t>
            </a:r>
            <a:endParaRPr kumimoji="0" lang="en-US" sz="1300" b="0" i="0" u="none" strike="noStrike" cap="none" normalizeH="0" baseline="0" dirty="0" smtClean="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3.      Classified based on the amino acid sequences on the C region of the heavy chain:</a:t>
            </a:r>
            <a:endParaRPr kumimoji="0" lang="en-US" sz="13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	a)     </a:t>
            </a:r>
            <a:r>
              <a:rPr kumimoji="0" lang="en-US" sz="13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IgA</a:t>
            </a: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—prevents pathogens from binding to epithelial surfaces. Found in 	        mucus, tears, saliva, and breast milk.</a:t>
            </a:r>
            <a:endParaRPr kumimoji="0" lang="en-US" sz="13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	b)     </a:t>
            </a:r>
            <a:r>
              <a:rPr kumimoji="0" lang="en-US" sz="13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IgD</a:t>
            </a: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—on the surface of B cells, activates B cells after they attach to antigens.</a:t>
            </a:r>
            <a:endParaRPr kumimoji="0" lang="en-US" sz="13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	c)      </a:t>
            </a:r>
            <a:r>
              <a:rPr kumimoji="0" lang="en-US" sz="13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IgE</a:t>
            </a: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—binds to mast cells, causing them to release histamine, causing 	   	</a:t>
            </a:r>
            <a:r>
              <a:rPr kumimoji="0" lang="en-US" sz="13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inflammatory responses. Also involved in parasitic worm infections.</a:t>
            </a:r>
            <a:endParaRPr kumimoji="0" lang="en-US" sz="13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	d)     </a:t>
            </a:r>
            <a:r>
              <a:rPr kumimoji="0" lang="en-US" sz="13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IgG</a:t>
            </a: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—found in plasma and involved in long-term immunity. Helps provide 	         immunity in newborns (called “passive immunity”).</a:t>
            </a:r>
            <a:endParaRPr kumimoji="0" lang="en-US" sz="13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	e)     </a:t>
            </a:r>
            <a:r>
              <a:rPr kumimoji="0" lang="en-US" sz="1300" b="0" i="0" u="none" strike="noStrike" cap="none" normalizeH="0" baseline="0" dirty="0" err="1" smtClean="0">
                <a:ln>
                  <a:noFill/>
                </a:ln>
                <a:solidFill>
                  <a:schemeClr val="tx1"/>
                </a:solidFill>
                <a:effectLst/>
                <a:latin typeface="Palatino Linotype" pitchFamily="18" charset="0"/>
                <a:ea typeface="Times New Roman" pitchFamily="18" charset="0"/>
                <a:cs typeface="Times"/>
              </a:rPr>
              <a:t>IgM</a:t>
            </a: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—produced during the first encounter with an antigen and are found on 	        the surface of B cells.</a:t>
            </a:r>
            <a:endParaRPr kumimoji="0" lang="en-US" sz="13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300" dirty="0">
                <a:latin typeface="Palatino Linotype" pitchFamily="18" charset="0"/>
                <a:ea typeface="Times New Roman" pitchFamily="18" charset="0"/>
                <a:cs typeface="Times"/>
              </a:rPr>
              <a:t> </a:t>
            </a:r>
            <a:r>
              <a:rPr lang="en-US" sz="1300" dirty="0" smtClean="0">
                <a:latin typeface="Palatino Linotype" pitchFamily="18" charset="0"/>
                <a:ea typeface="Times New Roman" pitchFamily="18" charset="0"/>
                <a:cs typeface="Times"/>
              </a:rPr>
              <a:t>         </a:t>
            </a: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4.      Have a large diversity, generated during the differentiation and maturation of B </a:t>
            </a:r>
            <a:r>
              <a:rPr kumimoji="0" lang="en-US" sz="1300" b="0" i="0" u="none" strike="noStrike" cap="none" normalizeH="0" dirty="0" smtClean="0">
                <a:ln>
                  <a:noFill/>
                </a:ln>
                <a:solidFill>
                  <a:schemeClr val="tx1"/>
                </a:solidFill>
                <a:effectLst/>
                <a:latin typeface="Palatino Linotype" pitchFamily="18" charset="0"/>
                <a:ea typeface="Times New Roman" pitchFamily="18" charset="0"/>
                <a:cs typeface="Times"/>
              </a:rPr>
              <a:t>                	</a:t>
            </a: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cells. DNA that codes for the constant and variable regions of the heavy and light 	chains of the antibody are randomly arranged to form a unique antibody. Can 	possibly create up to 100 million different antibody genes (</a:t>
            </a:r>
            <a:r>
              <a:rPr kumimoji="0" lang="en-US" sz="1300" b="1" i="0" u="sng" strike="noStrike" cap="none" normalizeH="0" baseline="0" dirty="0" smtClean="0">
                <a:ln>
                  <a:noFill/>
                </a:ln>
                <a:solidFill>
                  <a:schemeClr val="tx1"/>
                </a:solidFill>
                <a:effectLst/>
                <a:latin typeface="Palatino Linotype" pitchFamily="18" charset="0"/>
                <a:ea typeface="Times New Roman" pitchFamily="18" charset="0"/>
                <a:cs typeface="Times"/>
              </a:rPr>
              <a:t>Figure 4.22</a:t>
            </a: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a:t>
            </a:r>
            <a:endParaRPr kumimoji="0" lang="en-US" sz="13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300" dirty="0">
                <a:latin typeface="Palatino Linotype" pitchFamily="18" charset="0"/>
                <a:ea typeface="Times New Roman" pitchFamily="18" charset="0"/>
                <a:cs typeface="Times"/>
              </a:rPr>
              <a:t> </a:t>
            </a:r>
            <a:r>
              <a:rPr lang="en-US" sz="1300" dirty="0" smtClean="0">
                <a:latin typeface="Palatino Linotype" pitchFamily="18" charset="0"/>
                <a:ea typeface="Times New Roman" pitchFamily="18" charset="0"/>
                <a:cs typeface="Times"/>
              </a:rPr>
              <a:t>         </a:t>
            </a:r>
            <a:r>
              <a:rPr kumimoji="0" lang="en-US" sz="1300" b="0" i="0" u="none" strike="noStrike" cap="none" normalizeH="0" baseline="0" dirty="0" smtClean="0">
                <a:ln>
                  <a:noFill/>
                </a:ln>
                <a:solidFill>
                  <a:schemeClr val="tx1"/>
                </a:solidFill>
                <a:effectLst/>
                <a:latin typeface="Palatino Linotype" pitchFamily="18" charset="0"/>
                <a:ea typeface="Times New Roman" pitchFamily="18" charset="0"/>
                <a:cs typeface="Times"/>
              </a:rPr>
              <a:t>5.      Overall, the specific and nonspecific immune responses work together to provide 	immunity, as seen in Table 4.9.</a:t>
            </a:r>
            <a:endParaRPr kumimoji="0" lang="en-US" sz="13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TotalTime>
  <Words>235</Words>
  <Application>Microsoft Office PowerPoint</Application>
  <PresentationFormat>On-screen Show (4:3)</PresentationFormat>
  <Paragraphs>301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4   Basic Principles of Immunology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Basic Principles of Immunology </dc:title>
  <dc:creator>George Mourad</dc:creator>
  <cp:lastModifiedBy>mourad</cp:lastModifiedBy>
  <cp:revision>52</cp:revision>
  <dcterms:created xsi:type="dcterms:W3CDTF">2010-09-08T13:51:15Z</dcterms:created>
  <dcterms:modified xsi:type="dcterms:W3CDTF">2010-09-13T17:48:05Z</dcterms:modified>
</cp:coreProperties>
</file>